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774" r:id="rId2"/>
    <p:sldId id="257" r:id="rId3"/>
    <p:sldId id="258" r:id="rId4"/>
    <p:sldId id="274" r:id="rId5"/>
    <p:sldId id="938" r:id="rId6"/>
    <p:sldId id="939" r:id="rId7"/>
    <p:sldId id="940" r:id="rId8"/>
    <p:sldId id="941" r:id="rId9"/>
    <p:sldId id="942" r:id="rId10"/>
    <p:sldId id="943" r:id="rId11"/>
    <p:sldId id="944" r:id="rId12"/>
    <p:sldId id="945" r:id="rId13"/>
    <p:sldId id="946" r:id="rId14"/>
    <p:sldId id="947" r:id="rId15"/>
    <p:sldId id="948" r:id="rId16"/>
    <p:sldId id="949" r:id="rId17"/>
    <p:sldId id="950" r:id="rId18"/>
    <p:sldId id="951" r:id="rId19"/>
    <p:sldId id="952" r:id="rId20"/>
    <p:sldId id="953" r:id="rId21"/>
    <p:sldId id="954" r:id="rId22"/>
    <p:sldId id="955" r:id="rId23"/>
    <p:sldId id="956" r:id="rId24"/>
    <p:sldId id="957" r:id="rId25"/>
    <p:sldId id="958" r:id="rId26"/>
    <p:sldId id="959" r:id="rId27"/>
    <p:sldId id="960" r:id="rId28"/>
    <p:sldId id="961" r:id="rId29"/>
    <p:sldId id="962" r:id="rId30"/>
    <p:sldId id="963" r:id="rId31"/>
    <p:sldId id="964" r:id="rId32"/>
    <p:sldId id="965" r:id="rId33"/>
    <p:sldId id="966" r:id="rId34"/>
    <p:sldId id="967" r:id="rId35"/>
    <p:sldId id="968" r:id="rId36"/>
    <p:sldId id="969" r:id="rId37"/>
    <p:sldId id="970" r:id="rId38"/>
    <p:sldId id="971" r:id="rId39"/>
    <p:sldId id="972" r:id="rId40"/>
    <p:sldId id="973" r:id="rId41"/>
    <p:sldId id="974" r:id="rId42"/>
    <p:sldId id="975" r:id="rId43"/>
    <p:sldId id="976" r:id="rId44"/>
    <p:sldId id="977" r:id="rId45"/>
    <p:sldId id="978" r:id="rId46"/>
    <p:sldId id="918" r:id="rId47"/>
    <p:sldId id="919" r:id="rId48"/>
    <p:sldId id="920" r:id="rId49"/>
    <p:sldId id="921" r:id="rId50"/>
    <p:sldId id="922" r:id="rId51"/>
    <p:sldId id="923" r:id="rId52"/>
    <p:sldId id="868" r:id="rId53"/>
    <p:sldId id="869" r:id="rId54"/>
    <p:sldId id="870" r:id="rId55"/>
    <p:sldId id="871" r:id="rId56"/>
    <p:sldId id="872" r:id="rId57"/>
    <p:sldId id="873" r:id="rId58"/>
    <p:sldId id="874" r:id="rId59"/>
    <p:sldId id="875" r:id="rId60"/>
    <p:sldId id="876" r:id="rId61"/>
    <p:sldId id="877" r:id="rId62"/>
    <p:sldId id="878" r:id="rId63"/>
    <p:sldId id="879" r:id="rId64"/>
    <p:sldId id="880" r:id="rId65"/>
    <p:sldId id="881" r:id="rId66"/>
    <p:sldId id="882" r:id="rId67"/>
    <p:sldId id="883" r:id="rId68"/>
    <p:sldId id="884" r:id="rId69"/>
    <p:sldId id="885" r:id="rId70"/>
    <p:sldId id="886" r:id="rId71"/>
    <p:sldId id="887" r:id="rId72"/>
    <p:sldId id="888" r:id="rId73"/>
    <p:sldId id="889" r:id="rId74"/>
    <p:sldId id="890" r:id="rId75"/>
    <p:sldId id="891" r:id="rId76"/>
    <p:sldId id="892" r:id="rId77"/>
    <p:sldId id="893" r:id="rId78"/>
    <p:sldId id="894" r:id="rId79"/>
    <p:sldId id="895" r:id="rId80"/>
    <p:sldId id="896" r:id="rId81"/>
    <p:sldId id="897" r:id="rId82"/>
    <p:sldId id="982" r:id="rId83"/>
    <p:sldId id="981" r:id="rId84"/>
    <p:sldId id="980" r:id="rId85"/>
    <p:sldId id="983" r:id="rId86"/>
    <p:sldId id="984" r:id="rId87"/>
    <p:sldId id="916" r:id="rId88"/>
    <p:sldId id="935" r:id="rId89"/>
    <p:sldId id="936" r:id="rId90"/>
    <p:sldId id="917" r:id="rId91"/>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98" autoAdjust="0"/>
    <p:restoredTop sz="94660"/>
  </p:normalViewPr>
  <p:slideViewPr>
    <p:cSldViewPr>
      <p:cViewPr>
        <p:scale>
          <a:sx n="69" d="100"/>
          <a:sy n="69" d="100"/>
        </p:scale>
        <p:origin x="-1464" y="-42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1F050AA6-16E1-450E-9F67-0ACCE7F1F773}" type="datetimeFigureOut">
              <a:rPr lang="en-US" smtClean="0"/>
              <a:pPr/>
              <a:t>12/30/2015</a:t>
            </a:fld>
            <a:endParaRPr lang="en-US"/>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B51B1CCE-C347-48A8-98C0-8338267D404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a-IR" altLang="fa-IR"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EE4A0A6-001F-4A24-91C1-77094BF12294}" type="slidenum">
              <a:rPr lang="en-US" altLang="fa-IR" smtClean="0"/>
              <a:pPr/>
              <a:t>63</a:t>
            </a:fld>
            <a:endParaRPr lang="en-US" altLang="fa-I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fa-IR" altLang="fa-IR"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9C2690-AB1E-41CA-8331-31A970995B3E}" type="slidenum">
              <a:rPr lang="en-US" altLang="fa-IR" smtClean="0"/>
              <a:pPr/>
              <a:t>65</a:t>
            </a:fld>
            <a:endParaRPr lang="en-US" altLang="fa-I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21C50A-2513-4191-AE47-41CFCA4B5CAC}" type="datetimeFigureOut">
              <a:rPr lang="en-US" smtClean="0"/>
              <a:pPr/>
              <a:t>12/30/2015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403F3F-D6EB-4BDE-B196-D995F25E06AB}" type="slidenum">
              <a:rPr lang="en-US" smtClean="0"/>
              <a:pPr/>
              <a:t>‹#›</a:t>
            </a:fld>
            <a:endParaRPr lang="en-US"/>
          </a:p>
        </p:txBody>
      </p:sp>
    </p:spTree>
    <p:extLst>
      <p:ext uri="{BB962C8B-B14F-4D97-AF65-F5344CB8AC3E}">
        <p14:creationId xmlns:p14="http://schemas.microsoft.com/office/powerpoint/2010/main" xmlns="" val="2068958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1C50A-2513-4191-AE47-41CFCA4B5CAC}" type="datetimeFigureOut">
              <a:rPr lang="en-US" smtClean="0"/>
              <a:pPr/>
              <a:t>12/30/2015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403F3F-D6EB-4BDE-B196-D995F25E06AB}" type="slidenum">
              <a:rPr lang="en-US" smtClean="0"/>
              <a:pPr/>
              <a:t>‹#›</a:t>
            </a:fld>
            <a:endParaRPr lang="en-US"/>
          </a:p>
        </p:txBody>
      </p:sp>
    </p:spTree>
    <p:extLst>
      <p:ext uri="{BB962C8B-B14F-4D97-AF65-F5344CB8AC3E}">
        <p14:creationId xmlns:p14="http://schemas.microsoft.com/office/powerpoint/2010/main" xmlns="" val="957897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1C50A-2513-4191-AE47-41CFCA4B5CAC}" type="datetimeFigureOut">
              <a:rPr lang="en-US" smtClean="0"/>
              <a:pPr/>
              <a:t>12/30/2015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403F3F-D6EB-4BDE-B196-D995F25E06AB}" type="slidenum">
              <a:rPr lang="en-US" smtClean="0"/>
              <a:pPr/>
              <a:t>‹#›</a:t>
            </a:fld>
            <a:endParaRPr lang="en-US"/>
          </a:p>
        </p:txBody>
      </p:sp>
    </p:spTree>
    <p:extLst>
      <p:ext uri="{BB962C8B-B14F-4D97-AF65-F5344CB8AC3E}">
        <p14:creationId xmlns:p14="http://schemas.microsoft.com/office/powerpoint/2010/main" xmlns="" val="139757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1C50A-2513-4191-AE47-41CFCA4B5CAC}" type="datetimeFigureOut">
              <a:rPr lang="en-US" smtClean="0"/>
              <a:pPr/>
              <a:t>12/30/2015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403F3F-D6EB-4BDE-B196-D995F25E06AB}" type="slidenum">
              <a:rPr lang="en-US" smtClean="0"/>
              <a:pPr/>
              <a:t>‹#›</a:t>
            </a:fld>
            <a:endParaRPr lang="en-US"/>
          </a:p>
        </p:txBody>
      </p:sp>
    </p:spTree>
    <p:extLst>
      <p:ext uri="{BB962C8B-B14F-4D97-AF65-F5344CB8AC3E}">
        <p14:creationId xmlns:p14="http://schemas.microsoft.com/office/powerpoint/2010/main" xmlns="" val="1937426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21C50A-2513-4191-AE47-41CFCA4B5CAC}" type="datetimeFigureOut">
              <a:rPr lang="en-US" smtClean="0"/>
              <a:pPr/>
              <a:t>12/30/2015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403F3F-D6EB-4BDE-B196-D995F25E06AB}" type="slidenum">
              <a:rPr lang="en-US" smtClean="0"/>
              <a:pPr/>
              <a:t>‹#›</a:t>
            </a:fld>
            <a:endParaRPr lang="en-US"/>
          </a:p>
        </p:txBody>
      </p:sp>
    </p:spTree>
    <p:extLst>
      <p:ext uri="{BB962C8B-B14F-4D97-AF65-F5344CB8AC3E}">
        <p14:creationId xmlns:p14="http://schemas.microsoft.com/office/powerpoint/2010/main" xmlns="" val="835526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21C50A-2513-4191-AE47-41CFCA4B5CAC}" type="datetimeFigureOut">
              <a:rPr lang="en-US" smtClean="0"/>
              <a:pPr/>
              <a:t>12/30/2015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403F3F-D6EB-4BDE-B196-D995F25E06AB}" type="slidenum">
              <a:rPr lang="en-US" smtClean="0"/>
              <a:pPr/>
              <a:t>‹#›</a:t>
            </a:fld>
            <a:endParaRPr lang="en-US"/>
          </a:p>
        </p:txBody>
      </p:sp>
    </p:spTree>
    <p:extLst>
      <p:ext uri="{BB962C8B-B14F-4D97-AF65-F5344CB8AC3E}">
        <p14:creationId xmlns:p14="http://schemas.microsoft.com/office/powerpoint/2010/main" xmlns="" val="2395500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21C50A-2513-4191-AE47-41CFCA4B5CAC}" type="datetimeFigureOut">
              <a:rPr lang="en-US" smtClean="0"/>
              <a:pPr/>
              <a:t>12/30/2015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403F3F-D6EB-4BDE-B196-D995F25E06AB}" type="slidenum">
              <a:rPr lang="en-US" smtClean="0"/>
              <a:pPr/>
              <a:t>‹#›</a:t>
            </a:fld>
            <a:endParaRPr lang="en-US"/>
          </a:p>
        </p:txBody>
      </p:sp>
    </p:spTree>
    <p:extLst>
      <p:ext uri="{BB962C8B-B14F-4D97-AF65-F5344CB8AC3E}">
        <p14:creationId xmlns:p14="http://schemas.microsoft.com/office/powerpoint/2010/main" xmlns="" val="2666770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21C50A-2513-4191-AE47-41CFCA4B5CAC}" type="datetimeFigureOut">
              <a:rPr lang="en-US" smtClean="0"/>
              <a:pPr/>
              <a:t>12/30/2015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403F3F-D6EB-4BDE-B196-D995F25E06AB}" type="slidenum">
              <a:rPr lang="en-US" smtClean="0"/>
              <a:pPr/>
              <a:t>‹#›</a:t>
            </a:fld>
            <a:endParaRPr lang="en-US"/>
          </a:p>
        </p:txBody>
      </p:sp>
    </p:spTree>
    <p:extLst>
      <p:ext uri="{BB962C8B-B14F-4D97-AF65-F5344CB8AC3E}">
        <p14:creationId xmlns:p14="http://schemas.microsoft.com/office/powerpoint/2010/main" xmlns="" val="1424990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1C50A-2513-4191-AE47-41CFCA4B5CAC}" type="datetimeFigureOut">
              <a:rPr lang="en-US" smtClean="0"/>
              <a:pPr/>
              <a:t>12/30/2015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403F3F-D6EB-4BDE-B196-D995F25E06AB}" type="slidenum">
              <a:rPr lang="en-US" smtClean="0"/>
              <a:pPr/>
              <a:t>‹#›</a:t>
            </a:fld>
            <a:endParaRPr lang="en-US"/>
          </a:p>
        </p:txBody>
      </p:sp>
    </p:spTree>
    <p:extLst>
      <p:ext uri="{BB962C8B-B14F-4D97-AF65-F5344CB8AC3E}">
        <p14:creationId xmlns:p14="http://schemas.microsoft.com/office/powerpoint/2010/main" xmlns="" val="1240776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1C50A-2513-4191-AE47-41CFCA4B5CAC}" type="datetimeFigureOut">
              <a:rPr lang="en-US" smtClean="0"/>
              <a:pPr/>
              <a:t>12/30/2015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403F3F-D6EB-4BDE-B196-D995F25E06AB}" type="slidenum">
              <a:rPr lang="en-US" smtClean="0"/>
              <a:pPr/>
              <a:t>‹#›</a:t>
            </a:fld>
            <a:endParaRPr lang="en-US"/>
          </a:p>
        </p:txBody>
      </p:sp>
    </p:spTree>
    <p:extLst>
      <p:ext uri="{BB962C8B-B14F-4D97-AF65-F5344CB8AC3E}">
        <p14:creationId xmlns:p14="http://schemas.microsoft.com/office/powerpoint/2010/main" xmlns="" val="1395825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1C50A-2513-4191-AE47-41CFCA4B5CAC}" type="datetimeFigureOut">
              <a:rPr lang="en-US" smtClean="0"/>
              <a:pPr/>
              <a:t>12/30/2015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403F3F-D6EB-4BDE-B196-D995F25E06AB}" type="slidenum">
              <a:rPr lang="en-US" smtClean="0"/>
              <a:pPr/>
              <a:t>‹#›</a:t>
            </a:fld>
            <a:endParaRPr lang="en-US"/>
          </a:p>
        </p:txBody>
      </p:sp>
    </p:spTree>
    <p:extLst>
      <p:ext uri="{BB962C8B-B14F-4D97-AF65-F5344CB8AC3E}">
        <p14:creationId xmlns:p14="http://schemas.microsoft.com/office/powerpoint/2010/main" xmlns="" val="3906942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1C50A-2513-4191-AE47-41CFCA4B5CAC}" type="datetimeFigureOut">
              <a:rPr lang="en-US" smtClean="0"/>
              <a:pPr/>
              <a:t>12/30/2015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403F3F-D6EB-4BDE-B196-D995F25E06AB}" type="slidenum">
              <a:rPr lang="en-US" smtClean="0"/>
              <a:pPr/>
              <a:t>‹#›</a:t>
            </a:fld>
            <a:endParaRPr lang="en-US"/>
          </a:p>
        </p:txBody>
      </p:sp>
    </p:spTree>
    <p:extLst>
      <p:ext uri="{BB962C8B-B14F-4D97-AF65-F5344CB8AC3E}">
        <p14:creationId xmlns:p14="http://schemas.microsoft.com/office/powerpoint/2010/main" xmlns="" val="3234152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143.jpg"/>
          <p:cNvPicPr>
            <a:picLocks noChangeAspect="1"/>
          </p:cNvPicPr>
          <p:nvPr/>
        </p:nvPicPr>
        <p:blipFill>
          <a:blip r:embed="rId2" cstate="print"/>
          <a:srcRect/>
          <a:stretch>
            <a:fillRect/>
          </a:stretch>
        </p:blipFill>
        <p:spPr>
          <a:xfrm>
            <a:off x="1089397" y="557872"/>
            <a:ext cx="6768751" cy="5157143"/>
          </a:xfrm>
          <a:prstGeom prst="rect">
            <a:avLst/>
          </a:prstGeom>
          <a:solidFill>
            <a:srgbClr val="FFFFFF">
              <a:shade val="85000"/>
            </a:srgbClr>
          </a:solidFill>
          <a:ln w="101600" cap="sq">
            <a:solidFill>
              <a:srgbClr val="FDFDFD"/>
            </a:solidFill>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100" y="2928938"/>
            <a:ext cx="7499350" cy="3319462"/>
          </a:xfrm>
        </p:spPr>
        <p:txBody>
          <a:bodyPr/>
          <a:lstStyle/>
          <a:p>
            <a:pPr marL="82550" indent="0" algn="ctr" rtl="1">
              <a:buFont typeface="Wingdings 2" pitchFamily="18" charset="2"/>
              <a:buNone/>
              <a:defRPr/>
            </a:pPr>
            <a:r>
              <a:rPr lang="fa-IR" sz="3600" b="1" dirty="0">
                <a:cs typeface="B Nazanin" pitchFamily="2" charset="-78"/>
              </a:rPr>
              <a:t>کدام استان بیشترین آمار برق گرفتگی را دارد</a:t>
            </a:r>
            <a:r>
              <a:rPr lang="fa-IR" sz="3600" b="1" dirty="0" smtClean="0">
                <a:cs typeface="B Nazanin" pitchFamily="2" charset="-78"/>
              </a:rPr>
              <a:t>؟</a:t>
            </a:r>
          </a:p>
          <a:p>
            <a:pPr marL="82550" indent="0" algn="r" rtl="1">
              <a:buFont typeface="Wingdings 2" pitchFamily="18" charset="2"/>
              <a:buNone/>
              <a:defRPr/>
            </a:pPr>
            <a:endParaRPr lang="fa-IR" sz="3600" b="1" dirty="0">
              <a:cs typeface="B Nazanin" pitchFamily="2" charset="-78"/>
            </a:endParaRPr>
          </a:p>
          <a:p>
            <a:pPr marL="82550" indent="0" algn="r" rtl="1">
              <a:buFont typeface="Wingdings 2" pitchFamily="18" charset="2"/>
              <a:buNone/>
              <a:defRPr/>
            </a:pPr>
            <a:endParaRPr lang="fa-IR" sz="3600" b="1" dirty="0" smtClean="0">
              <a:cs typeface="B Nazanin" pitchFamily="2" charset="-78"/>
            </a:endParaRPr>
          </a:p>
          <a:p>
            <a:pPr marL="82550" indent="0" algn="r" rtl="1">
              <a:buFont typeface="Wingdings 2" pitchFamily="18" charset="2"/>
              <a:buNone/>
              <a:defRPr/>
            </a:pPr>
            <a:endParaRPr lang="fa-IR" sz="3600" b="1" dirty="0">
              <a:cs typeface="B Nazanin" pitchFamily="2" charset="-78"/>
            </a:endParaRPr>
          </a:p>
          <a:p>
            <a:pPr algn="r" rtl="1">
              <a:defRPr/>
            </a:pPr>
            <a:endParaRPr lang="fa-IR" sz="3600" b="1" dirty="0">
              <a:cs typeface="B Nazanin" pitchFamily="2" charset="-7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857232"/>
            <a:ext cx="8720168" cy="5391168"/>
          </a:xfrm>
        </p:spPr>
        <p:txBody>
          <a:bodyPr>
            <a:normAutofit lnSpcReduction="10000"/>
          </a:bodyPr>
          <a:lstStyle/>
          <a:p>
            <a:pPr algn="r" rtl="1">
              <a:defRPr/>
            </a:pPr>
            <a:r>
              <a:rPr lang="fa-IR" sz="2400" dirty="0" smtClean="0">
                <a:cs typeface="B Nazanin" pitchFamily="2" charset="-78"/>
              </a:rPr>
              <a:t>طبق اعلام سازمان پزشکی قانونی استان‌های </a:t>
            </a:r>
            <a:r>
              <a:rPr lang="fa-IR" sz="2400" dirty="0">
                <a:cs typeface="B Nazanin" pitchFamily="2" charset="-78"/>
              </a:rPr>
              <a:t>خوزستان با 14، تهران با 13، خراسان رضوی با 9، البرز با 7 و فارس با 6 فوتی بیشترین آمار تلفات ناشی از برق‌ گرفتگی را داشته‌اند.</a:t>
            </a:r>
          </a:p>
          <a:p>
            <a:pPr marL="82550" indent="0" algn="r" rtl="1">
              <a:buFont typeface="Wingdings 2" pitchFamily="18" charset="2"/>
              <a:buNone/>
              <a:defRPr/>
            </a:pPr>
            <a:endParaRPr lang="fa-IR" sz="2400" dirty="0">
              <a:cs typeface="B Nazanin" pitchFamily="2" charset="-78"/>
            </a:endParaRPr>
          </a:p>
          <a:p>
            <a:pPr algn="r" rtl="1">
              <a:defRPr/>
            </a:pPr>
            <a:r>
              <a:rPr lang="fa-IR" sz="2400" dirty="0">
                <a:cs typeface="B Nazanin" pitchFamily="2" charset="-78"/>
              </a:rPr>
              <a:t>آمار مرگ ناشی از برق‌ گرفتگی در استان‌های دیگر کمتر از 4 نفر بوده؛ در بسیاری از استان‌ها نیز هیچ مرگ ناشی از برق‌گرفتگی گزارش نشده است. </a:t>
            </a:r>
            <a:endParaRPr lang="fa-IR" sz="2400" dirty="0" smtClean="0">
              <a:cs typeface="B Nazanin" pitchFamily="2" charset="-78"/>
            </a:endParaRPr>
          </a:p>
          <a:p>
            <a:pPr algn="r" rtl="1">
              <a:defRPr/>
            </a:pPr>
            <a:r>
              <a:rPr lang="fa-IR" sz="2400" dirty="0" smtClean="0">
                <a:cs typeface="B Nazanin" pitchFamily="2" charset="-78"/>
              </a:rPr>
              <a:t>بر </a:t>
            </a:r>
            <a:r>
              <a:rPr lang="fa-IR" sz="2400" dirty="0">
                <a:cs typeface="B Nazanin" pitchFamily="2" charset="-78"/>
              </a:rPr>
              <a:t>اساس این گزارش آمار تلفات برق گرفتگی در سال </a:t>
            </a:r>
            <a:r>
              <a:rPr lang="fa-IR" sz="2400" dirty="0" smtClean="0">
                <a:cs typeface="B Nazanin" pitchFamily="2" charset="-78"/>
              </a:rPr>
              <a:t>1392 ،750 </a:t>
            </a:r>
            <a:r>
              <a:rPr lang="fa-IR" sz="2400" dirty="0">
                <a:cs typeface="B Nazanin" pitchFamily="2" charset="-78"/>
              </a:rPr>
              <a:t>نفر بوده که در مقایسه با سال قبل از آن 8.9 بیشتر شده است. از کل متوفیات برق‌گرفتگی در سال </a:t>
            </a:r>
            <a:r>
              <a:rPr lang="fa-IR" sz="2400" dirty="0" smtClean="0">
                <a:cs typeface="B Nazanin" pitchFamily="2" charset="-78"/>
              </a:rPr>
              <a:t>1392، </a:t>
            </a:r>
            <a:r>
              <a:rPr lang="fa-IR" sz="2400" dirty="0">
                <a:cs typeface="B Nazanin" pitchFamily="2" charset="-78"/>
              </a:rPr>
              <a:t>687 نفر مرد و 63 نفر زن بودند.</a:t>
            </a:r>
          </a:p>
          <a:p>
            <a:pPr marL="82550" indent="0" algn="r" rtl="1">
              <a:buFont typeface="Wingdings 2" pitchFamily="18" charset="2"/>
              <a:buNone/>
              <a:defRPr/>
            </a:pPr>
            <a:endParaRPr lang="fa-IR" sz="2400" dirty="0">
              <a:cs typeface="B Nazanin" pitchFamily="2" charset="-78"/>
            </a:endParaRPr>
          </a:p>
          <a:p>
            <a:pPr algn="r" rtl="1">
              <a:defRPr/>
            </a:pPr>
            <a:r>
              <a:rPr lang="fa-IR" sz="2400" dirty="0">
                <a:cs typeface="B Nazanin" pitchFamily="2" charset="-78"/>
              </a:rPr>
              <a:t>یادآور می شود در 10 سال گذشته (1383 تا 1392) شش هزار و 740 نفر به علت برق گرفتگی در کشور جان خود را از دست دادند که سال 1389 و سال 1392 با 750 نفر دارای بیشترین آمار و سال 1382 با 474 نفر دارای کمترین میزان </a:t>
            </a:r>
            <a:r>
              <a:rPr lang="fa-IR" sz="2000" dirty="0">
                <a:cs typeface="B Nazanin" pitchFamily="2" charset="-78"/>
              </a:rPr>
              <a:t>مرگ</a:t>
            </a:r>
            <a:r>
              <a:rPr lang="fa-IR" sz="2400" dirty="0">
                <a:cs typeface="B Nazanin" pitchFamily="2" charset="-78"/>
              </a:rPr>
              <a:t> های ناشی از برق گرفتگی بودند.</a:t>
            </a:r>
          </a:p>
          <a:p>
            <a:pPr marL="82550" indent="0" algn="r" rtl="1">
              <a:buFont typeface="Wingdings 2" pitchFamily="18" charset="2"/>
              <a:buNone/>
              <a:defRPr/>
            </a:pPr>
            <a:endParaRPr lang="fa-IR" sz="18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0"/>
            <a:ext cx="8358188" cy="1928813"/>
          </a:xfrm>
          <a:solidFill>
            <a:schemeClr val="tx2">
              <a:lumMod val="20000"/>
              <a:lumOff val="80000"/>
            </a:schemeClr>
          </a:solidFill>
        </p:spPr>
        <p:txBody>
          <a:bodyPr/>
          <a:lstStyle/>
          <a:p>
            <a:pPr algn="ctr" rtl="1" eaLnBrk="1" fontAlgn="auto" hangingPunct="1">
              <a:spcAft>
                <a:spcPts val="0"/>
              </a:spcAft>
              <a:defRPr/>
            </a:pPr>
            <a:r>
              <a:rPr lang="fa-IR" sz="4000" dirty="0" smtClean="0">
                <a:solidFill>
                  <a:srgbClr val="05711F"/>
                </a:solidFill>
                <a:cs typeface="B Nazanin" pitchFamily="2" charset="-78"/>
              </a:rPr>
              <a:t>دسته بندی غالب افرادی که دچار حادثه برقگرفتگی می شوند</a:t>
            </a:r>
            <a:endParaRPr lang="en-US" sz="4000" dirty="0" smtClean="0">
              <a:solidFill>
                <a:srgbClr val="05711F"/>
              </a:solidFill>
              <a:cs typeface="B Nazanin" pitchFamily="2" charset="-78"/>
            </a:endParaRPr>
          </a:p>
        </p:txBody>
      </p:sp>
      <p:sp>
        <p:nvSpPr>
          <p:cNvPr id="3" name="Content Placeholder 2"/>
          <p:cNvSpPr>
            <a:spLocks noGrp="1"/>
          </p:cNvSpPr>
          <p:nvPr>
            <p:ph idx="1"/>
          </p:nvPr>
        </p:nvSpPr>
        <p:spPr>
          <a:xfrm>
            <a:off x="500063" y="2000250"/>
            <a:ext cx="7929562" cy="4429125"/>
          </a:xfrm>
          <a:solidFill>
            <a:schemeClr val="bg1"/>
          </a:solidFill>
        </p:spPr>
        <p:txBody>
          <a:bodyPr/>
          <a:lstStyle/>
          <a:p>
            <a:pPr algn="r" rtl="1" eaLnBrk="1" hangingPunct="1">
              <a:buFont typeface="Wingdings 2" pitchFamily="18" charset="2"/>
              <a:buNone/>
            </a:pPr>
            <a:r>
              <a:rPr lang="en-US" altLang="fa-IR" sz="4800" b="1" dirty="0" smtClean="0">
                <a:cs typeface="B Nazanin" pitchFamily="2" charset="-78"/>
              </a:rPr>
              <a:t> </a:t>
            </a:r>
            <a:r>
              <a:rPr lang="fa-IR" altLang="fa-IR" sz="4400" b="1" dirty="0" smtClean="0">
                <a:cs typeface="B Nazanin" pitchFamily="2" charset="-78"/>
              </a:rPr>
              <a:t>کارگران ساختمانی</a:t>
            </a:r>
            <a:r>
              <a:rPr lang="en-US" altLang="fa-IR" sz="4400" b="1" dirty="0" smtClean="0">
                <a:cs typeface="B Nazanin" pitchFamily="2" charset="-78"/>
              </a:rPr>
              <a:t>  </a:t>
            </a:r>
            <a:r>
              <a:rPr lang="fa-IR" altLang="fa-IR" sz="4400" b="1" dirty="0" smtClean="0">
                <a:cs typeface="B Nazanin" pitchFamily="2" charset="-78"/>
              </a:rPr>
              <a:t> و اجرایی </a:t>
            </a:r>
            <a:endParaRPr lang="en-US" altLang="fa-IR" sz="4400" b="1" dirty="0" smtClean="0">
              <a:cs typeface="B Nazanin" pitchFamily="2" charset="-78"/>
            </a:endParaRPr>
          </a:p>
          <a:p>
            <a:pPr algn="r" rtl="1" eaLnBrk="1" hangingPunct="1">
              <a:buFont typeface="Wingdings 2" pitchFamily="18" charset="2"/>
              <a:buNone/>
            </a:pPr>
            <a:r>
              <a:rPr lang="fa-IR" altLang="fa-IR" sz="4400" b="1" dirty="0" smtClean="0">
                <a:cs typeface="B Nazanin" pitchFamily="2" charset="-78"/>
              </a:rPr>
              <a:t>   </a:t>
            </a:r>
            <a:r>
              <a:rPr lang="en-US" altLang="fa-IR" sz="4400" b="1" dirty="0" smtClean="0">
                <a:cs typeface="B Nazanin" pitchFamily="2" charset="-78"/>
              </a:rPr>
              <a:t>       </a:t>
            </a:r>
            <a:r>
              <a:rPr lang="fa-IR" altLang="fa-IR" sz="4400" b="1" dirty="0" smtClean="0">
                <a:cs typeface="B Nazanin" pitchFamily="2" charset="-78"/>
              </a:rPr>
              <a:t> مردم عادی در ساختمانها </a:t>
            </a:r>
            <a:endParaRPr lang="en-US" altLang="fa-IR" sz="4400" b="1" dirty="0" smtClean="0">
              <a:cs typeface="B Nazanin" pitchFamily="2" charset="-78"/>
            </a:endParaRPr>
          </a:p>
          <a:p>
            <a:pPr algn="r" rtl="1" eaLnBrk="1" hangingPunct="1">
              <a:buFont typeface="Wingdings 2" pitchFamily="18" charset="2"/>
              <a:buNone/>
            </a:pPr>
            <a:r>
              <a:rPr lang="en-US" altLang="fa-IR" sz="4400" b="1" dirty="0" smtClean="0">
                <a:cs typeface="B Nazanin" pitchFamily="2" charset="-78"/>
              </a:rPr>
              <a:t>    </a:t>
            </a:r>
            <a:r>
              <a:rPr lang="fa-IR" altLang="fa-IR" sz="4400" b="1" dirty="0" smtClean="0">
                <a:cs typeface="B Nazanin" pitchFamily="2" charset="-78"/>
              </a:rPr>
              <a:t>   </a:t>
            </a:r>
            <a:r>
              <a:rPr lang="en-US" altLang="fa-IR" sz="4400" b="1" dirty="0" smtClean="0">
                <a:cs typeface="B Nazanin" pitchFamily="2" charset="-78"/>
              </a:rPr>
              <a:t>         </a:t>
            </a:r>
            <a:r>
              <a:rPr lang="fa-IR" altLang="fa-IR" sz="4400" b="1" dirty="0" smtClean="0">
                <a:cs typeface="B Nazanin" pitchFamily="2" charset="-78"/>
              </a:rPr>
              <a:t>مردم عادی در معابر </a:t>
            </a:r>
            <a:endParaRPr lang="en-US" altLang="fa-IR" sz="4400" b="1" dirty="0" smtClean="0">
              <a:cs typeface="B Nazanin" pitchFamily="2" charset="-78"/>
            </a:endParaRPr>
          </a:p>
          <a:p>
            <a:pPr algn="r" rtl="1" eaLnBrk="1" hangingPunct="1">
              <a:buFont typeface="Wingdings 2" pitchFamily="18" charset="2"/>
              <a:buNone/>
            </a:pPr>
            <a:r>
              <a:rPr lang="en-US" altLang="fa-IR" sz="4400" b="1" dirty="0" smtClean="0">
                <a:cs typeface="B Nazanin" pitchFamily="2" charset="-78"/>
              </a:rPr>
              <a:t>       </a:t>
            </a:r>
            <a:r>
              <a:rPr lang="fa-IR" altLang="fa-IR" sz="4400" b="1" dirty="0" smtClean="0">
                <a:cs typeface="B Nazanin" pitchFamily="2" charset="-78"/>
              </a:rPr>
              <a:t>   </a:t>
            </a:r>
            <a:r>
              <a:rPr lang="en-US" altLang="fa-IR" sz="4400" b="1" dirty="0" smtClean="0">
                <a:cs typeface="B Nazanin" pitchFamily="2" charset="-78"/>
              </a:rPr>
              <a:t>           </a:t>
            </a:r>
            <a:r>
              <a:rPr lang="fa-IR" altLang="fa-IR" sz="4400" b="1" dirty="0" smtClean="0">
                <a:cs typeface="B Nazanin" pitchFamily="2" charset="-78"/>
              </a:rPr>
              <a:t>سارقین هادیهای برق</a:t>
            </a:r>
            <a:endParaRPr lang="en-US" altLang="fa-IR" sz="4400" b="1" dirty="0" smtClean="0">
              <a:cs typeface="B Nazanin" pitchFamily="2" charset="-78"/>
            </a:endParaRPr>
          </a:p>
          <a:p>
            <a:pPr algn="r" rtl="1" eaLnBrk="1" hangingPunct="1">
              <a:buFont typeface="Wingdings 2" pitchFamily="18" charset="2"/>
              <a:buNone/>
            </a:pPr>
            <a:r>
              <a:rPr lang="en-US" altLang="fa-IR" sz="4400" b="1" dirty="0" smtClean="0">
                <a:cs typeface="B Nazanin" pitchFamily="2" charset="-78"/>
              </a:rPr>
              <a:t>              </a:t>
            </a:r>
            <a:r>
              <a:rPr lang="fa-IR" altLang="fa-IR" sz="4400" b="1" dirty="0" smtClean="0">
                <a:cs typeface="B Nazanin" pitchFamily="2" charset="-78"/>
              </a:rPr>
              <a:t>   </a:t>
            </a:r>
            <a:r>
              <a:rPr lang="en-US" altLang="fa-IR" sz="4400" b="1" dirty="0" smtClean="0">
                <a:cs typeface="B Nazanin" pitchFamily="2" charset="-78"/>
              </a:rPr>
              <a:t>  </a:t>
            </a:r>
            <a:r>
              <a:rPr lang="fa-IR" altLang="fa-IR" sz="4400" b="1" dirty="0" smtClean="0">
                <a:cs typeface="B Nazanin" pitchFamily="2" charset="-78"/>
              </a:rPr>
              <a:t>      </a:t>
            </a:r>
            <a:r>
              <a:rPr lang="en-US" altLang="fa-IR" sz="4400" b="1" dirty="0" smtClean="0">
                <a:cs typeface="B Nazanin" pitchFamily="2" charset="-78"/>
              </a:rPr>
              <a:t>      </a:t>
            </a:r>
            <a:r>
              <a:rPr lang="fa-IR" altLang="fa-IR" sz="4400" b="1" dirty="0" smtClean="0">
                <a:cs typeface="B Nazanin" pitchFamily="2" charset="-78"/>
              </a:rPr>
              <a:t>سارقین انرژی </a:t>
            </a:r>
          </a:p>
        </p:txBody>
      </p:sp>
    </p:spTree>
  </p:cSld>
  <p:clrMapOvr>
    <a:masterClrMapping/>
  </p:clrMapOvr>
  <p:transition>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2" cstate="print"/>
          <a:srcRect/>
          <a:stretch>
            <a:fillRect/>
          </a:stretch>
        </p:blipFill>
        <p:spPr bwMode="auto">
          <a:xfrm>
            <a:off x="0" y="4859338"/>
            <a:ext cx="2179638" cy="1998662"/>
          </a:xfrm>
          <a:prstGeom prst="rect">
            <a:avLst/>
          </a:prstGeom>
          <a:noFill/>
          <a:ln w="9525">
            <a:noFill/>
            <a:miter lim="800000"/>
            <a:headEnd/>
            <a:tailEnd/>
          </a:ln>
        </p:spPr>
      </p:pic>
      <p:sp>
        <p:nvSpPr>
          <p:cNvPr id="5" name="TextBox 4"/>
          <p:cNvSpPr txBox="1">
            <a:spLocks noChangeArrowheads="1"/>
          </p:cNvSpPr>
          <p:nvPr/>
        </p:nvSpPr>
        <p:spPr bwMode="auto">
          <a:xfrm>
            <a:off x="285750" y="2206625"/>
            <a:ext cx="8358188" cy="4478338"/>
          </a:xfrm>
          <a:prstGeom prst="rect">
            <a:avLst/>
          </a:prstGeom>
          <a:noFill/>
          <a:ln w="9525">
            <a:noFill/>
            <a:miter lim="800000"/>
            <a:headEnd/>
            <a:tailEnd/>
          </a:ln>
        </p:spPr>
        <p:txBody>
          <a:bodyPr>
            <a:spAutoFit/>
          </a:bodyPr>
          <a:lstStyle/>
          <a:p>
            <a:pPr algn="just" rtl="1" eaLnBrk="0" hangingPunct="0">
              <a:lnSpc>
                <a:spcPct val="150000"/>
              </a:lnSpc>
              <a:buFontTx/>
              <a:buBlip>
                <a:blip r:embed="rId3"/>
              </a:buBlip>
            </a:pPr>
            <a:r>
              <a:rPr lang="fa-IR" altLang="fa-IR" sz="2400">
                <a:latin typeface="B Nazanin" pitchFamily="2" charset="-78"/>
                <a:ea typeface="Calibri" pitchFamily="34" charset="0"/>
                <a:cs typeface="B Nazanin" pitchFamily="2" charset="-78"/>
              </a:rPr>
              <a:t> انجام عملیات ساختمانی در حریم</a:t>
            </a:r>
            <a:r>
              <a:rPr lang="en-US" altLang="fa-IR" sz="2400">
                <a:latin typeface="B Nazanin" pitchFamily="2" charset="-78"/>
                <a:ea typeface="Calibri" pitchFamily="34" charset="0"/>
                <a:cs typeface="B Nazanin" pitchFamily="2" charset="-78"/>
              </a:rPr>
              <a:t> </a:t>
            </a:r>
            <a:r>
              <a:rPr lang="fa-IR" altLang="fa-IR" sz="2400">
                <a:latin typeface="B Nazanin" pitchFamily="2" charset="-78"/>
                <a:ea typeface="Calibri" pitchFamily="34" charset="0"/>
                <a:cs typeface="B Nazanin" pitchFamily="2" charset="-78"/>
              </a:rPr>
              <a:t> خطوط شبکه توزیع برق</a:t>
            </a:r>
          </a:p>
          <a:p>
            <a:pPr algn="just" rtl="1" eaLnBrk="0" hangingPunct="0">
              <a:lnSpc>
                <a:spcPct val="150000"/>
              </a:lnSpc>
              <a:buFontTx/>
              <a:buBlip>
                <a:blip r:embed="rId3"/>
              </a:buBlip>
            </a:pPr>
            <a:r>
              <a:rPr lang="fa-IR" altLang="fa-IR" sz="2400">
                <a:latin typeface="B Nazanin" pitchFamily="2" charset="-78"/>
                <a:ea typeface="Calibri" pitchFamily="34" charset="0"/>
                <a:cs typeface="B Nazanin" pitchFamily="2" charset="-78"/>
              </a:rPr>
              <a:t> ورود بالابرهای ساختمانی کارگاه به حوزه و حریم شبکه </a:t>
            </a:r>
          </a:p>
          <a:p>
            <a:pPr algn="just" rtl="1" eaLnBrk="0" hangingPunct="0">
              <a:lnSpc>
                <a:spcPct val="150000"/>
              </a:lnSpc>
              <a:buFontTx/>
              <a:buBlip>
                <a:blip r:embed="rId3"/>
              </a:buBlip>
            </a:pPr>
            <a:r>
              <a:rPr lang="fa-IR" altLang="fa-IR" sz="2400">
                <a:latin typeface="B Nazanin" pitchFamily="2" charset="-78"/>
                <a:ea typeface="Calibri" pitchFamily="34" charset="0"/>
                <a:cs typeface="B Nazanin" pitchFamily="2" charset="-78"/>
              </a:rPr>
              <a:t>ورود به حوزه سیمها حین نصب پرچم و پلاکارد و تبلیغات بر روی پایه های برق </a:t>
            </a:r>
          </a:p>
          <a:p>
            <a:pPr algn="just" rtl="1" eaLnBrk="0" hangingPunct="0">
              <a:lnSpc>
                <a:spcPct val="150000"/>
              </a:lnSpc>
              <a:buFontTx/>
              <a:buBlip>
                <a:blip r:embed="rId3"/>
              </a:buBlip>
            </a:pPr>
            <a:r>
              <a:rPr lang="fa-IR" altLang="fa-IR" sz="2400">
                <a:latin typeface="B Nazanin" pitchFamily="2" charset="-78"/>
                <a:cs typeface="B Nazanin" pitchFamily="2" charset="-78"/>
              </a:rPr>
              <a:t> انشعاب غیر مجاز</a:t>
            </a:r>
          </a:p>
          <a:p>
            <a:pPr algn="just" rtl="1" eaLnBrk="0" hangingPunct="0">
              <a:lnSpc>
                <a:spcPct val="150000"/>
              </a:lnSpc>
              <a:buFontTx/>
              <a:buBlip>
                <a:blip r:embed="rId3"/>
              </a:buBlip>
            </a:pPr>
            <a:r>
              <a:rPr lang="fa-IR" altLang="fa-IR" sz="2400">
                <a:latin typeface="B Nazanin" pitchFamily="2" charset="-78"/>
                <a:cs typeface="B Nazanin" pitchFamily="2" charset="-78"/>
              </a:rPr>
              <a:t>ورود بار وسایل نقلیه باربری به حوزه خطوط توزیع برق به دلیل ارتفاع غیر مجاز بار</a:t>
            </a:r>
            <a:r>
              <a:rPr lang="en-US" altLang="fa-IR" sz="2400">
                <a:latin typeface="B Nazanin" pitchFamily="2" charset="-78"/>
                <a:cs typeface="B Nazanin" pitchFamily="2" charset="-78"/>
              </a:rPr>
              <a:t> </a:t>
            </a:r>
            <a:r>
              <a:rPr lang="fa-IR" altLang="fa-IR" sz="2400">
                <a:latin typeface="B Nazanin" pitchFamily="2" charset="-78"/>
                <a:cs typeface="B Nazanin" pitchFamily="2" charset="-78"/>
              </a:rPr>
              <a:t> و ...</a:t>
            </a:r>
            <a:endParaRPr lang="en-US" altLang="fa-IR" sz="2400">
              <a:latin typeface="B Nazanin" pitchFamily="2" charset="-78"/>
              <a:cs typeface="B Nazanin" pitchFamily="2" charset="-78"/>
            </a:endParaRPr>
          </a:p>
          <a:p>
            <a:pPr algn="just" rtl="1" eaLnBrk="0" hangingPunct="0">
              <a:lnSpc>
                <a:spcPct val="150000"/>
              </a:lnSpc>
              <a:buFontTx/>
              <a:buBlip>
                <a:blip r:embed="rId3"/>
              </a:buBlip>
            </a:pPr>
            <a:r>
              <a:rPr lang="fa-IR" altLang="fa-IR" sz="2400">
                <a:latin typeface="B Nazanin" pitchFamily="2" charset="-78"/>
                <a:cs typeface="B Nazanin" pitchFamily="2" charset="-78"/>
              </a:rPr>
              <a:t> ورود بوم جرثقیل به حوزه خطوط شبکه </a:t>
            </a:r>
          </a:p>
          <a:p>
            <a:pPr algn="just" rtl="1" eaLnBrk="0" hangingPunct="0">
              <a:lnSpc>
                <a:spcPct val="150000"/>
              </a:lnSpc>
              <a:buFontTx/>
              <a:buBlip>
                <a:blip r:embed="rId3"/>
              </a:buBlip>
            </a:pPr>
            <a:r>
              <a:rPr lang="fa-IR" altLang="fa-IR" sz="2400">
                <a:latin typeface="B Nazanin" pitchFamily="2" charset="-78"/>
                <a:cs typeface="B Nazanin" pitchFamily="2" charset="-78"/>
              </a:rPr>
              <a:t>بارگیری و یا تخلیه بار در زیر شبکه های برق</a:t>
            </a:r>
          </a:p>
        </p:txBody>
      </p:sp>
      <p:sp>
        <p:nvSpPr>
          <p:cNvPr id="3" name="Slide Number Placeholder 2"/>
          <p:cNvSpPr>
            <a:spLocks noGrp="1"/>
          </p:cNvSpPr>
          <p:nvPr>
            <p:ph type="sldNum" sz="quarter" idx="12"/>
          </p:nvPr>
        </p:nvSpPr>
        <p:spPr/>
        <p:txBody>
          <a:bodyPr/>
          <a:lstStyle/>
          <a:p>
            <a:pPr>
              <a:defRPr/>
            </a:pPr>
            <a:fld id="{417160AA-1159-4446-9E4C-95E0042EFA07}" type="slidenum">
              <a:rPr lang="ar-SA" altLang="en-US"/>
              <a:pPr>
                <a:defRPr/>
              </a:pPr>
              <a:t>13</a:t>
            </a:fld>
            <a:endParaRPr lang="en-US" altLang="en-US"/>
          </a:p>
        </p:txBody>
      </p:sp>
      <p:sp>
        <p:nvSpPr>
          <p:cNvPr id="6" name="Rectangle 5"/>
          <p:cNvSpPr/>
          <p:nvPr/>
        </p:nvSpPr>
        <p:spPr>
          <a:xfrm>
            <a:off x="490321" y="283429"/>
            <a:ext cx="8358214" cy="1754326"/>
          </a:xfrm>
          <a:prstGeom prst="rect">
            <a:avLst/>
          </a:prstGeom>
          <a:solidFill>
            <a:schemeClr val="accent4">
              <a:lumMod val="40000"/>
              <a:lumOff val="60000"/>
            </a:schemeClr>
          </a:solidFill>
        </p:spPr>
        <p:txBody>
          <a:bodyPr>
            <a:spAutoFit/>
          </a:bodyPr>
          <a:lstStyle/>
          <a:p>
            <a:pPr algn="ctr" rtl="1" fontAlgn="auto">
              <a:spcBef>
                <a:spcPts val="0"/>
              </a:spcBef>
              <a:spcAft>
                <a:spcPts val="0"/>
              </a:spcAft>
              <a:defRPr/>
            </a:pPr>
            <a:r>
              <a:rPr lang="fa-IR" sz="4400" b="1" dirty="0">
                <a:ln w="12700">
                  <a:solidFill>
                    <a:schemeClr val="tx1">
                      <a:lumMod val="95000"/>
                      <a:lumOff val="5000"/>
                    </a:schemeClr>
                  </a:solidFill>
                  <a:prstDash val="solid"/>
                </a:ln>
                <a:solidFill>
                  <a:srgbClr val="FFFF00"/>
                </a:solidFill>
                <a:effectLst>
                  <a:outerShdw blurRad="41275" dist="20320" dir="1800000" algn="tl" rotWithShape="0">
                    <a:srgbClr val="000000">
                      <a:alpha val="40000"/>
                    </a:srgbClr>
                  </a:outerShdw>
                  <a:reflection blurRad="6350" stA="50000" endA="300" endPos="50000" dist="29997" dir="5400000" sy="-100000" algn="bl" rotWithShape="0"/>
                </a:effectLst>
                <a:latin typeface="B Nazanin"/>
                <a:cs typeface="B Nazanin" pitchFamily="2" charset="-78"/>
              </a:rPr>
              <a:t> حوادث شهروندی دراثر شبکه های </a:t>
            </a:r>
            <a:endParaRPr lang="ar-SA" sz="4400" b="1" dirty="0">
              <a:ln w="12700">
                <a:solidFill>
                  <a:schemeClr val="tx1">
                    <a:lumMod val="95000"/>
                    <a:lumOff val="5000"/>
                  </a:schemeClr>
                </a:solidFill>
                <a:prstDash val="solid"/>
              </a:ln>
              <a:solidFill>
                <a:srgbClr val="FFFF00"/>
              </a:solidFill>
              <a:effectLst>
                <a:outerShdw blurRad="41275" dist="20320" dir="1800000" algn="tl" rotWithShape="0">
                  <a:srgbClr val="000000">
                    <a:alpha val="40000"/>
                  </a:srgbClr>
                </a:outerShdw>
                <a:reflection blurRad="6350" stA="50000" endA="300" endPos="50000" dist="29997" dir="5400000" sy="-100000" algn="bl" rotWithShape="0"/>
              </a:effectLst>
              <a:latin typeface="B Nazanin"/>
              <a:cs typeface="B Nazanin" pitchFamily="2" charset="-78"/>
            </a:endParaRPr>
          </a:p>
          <a:p>
            <a:pPr algn="ctr" rtl="1" fontAlgn="auto">
              <a:spcBef>
                <a:spcPts val="0"/>
              </a:spcBef>
              <a:spcAft>
                <a:spcPts val="0"/>
              </a:spcAft>
              <a:defRPr/>
            </a:pPr>
            <a:endParaRPr lang="en-US" sz="2000" b="1" dirty="0">
              <a:ln w="12700">
                <a:solidFill>
                  <a:schemeClr val="tx1">
                    <a:lumMod val="95000"/>
                    <a:lumOff val="5000"/>
                  </a:schemeClr>
                </a:solidFill>
                <a:prstDash val="solid"/>
              </a:ln>
              <a:solidFill>
                <a:srgbClr val="FFFF00"/>
              </a:solidFill>
              <a:effectLst>
                <a:outerShdw blurRad="41275" dist="20320" dir="1800000" algn="tl" rotWithShape="0">
                  <a:srgbClr val="000000">
                    <a:alpha val="40000"/>
                  </a:srgbClr>
                </a:outerShdw>
                <a:reflection blurRad="6350" stA="50000" endA="300" endPos="50000" dist="29997" dir="5400000" sy="-100000" algn="bl" rotWithShape="0"/>
              </a:effectLst>
              <a:latin typeface="B Nazanin"/>
              <a:cs typeface="B Nazanin" pitchFamily="2" charset="-78"/>
            </a:endParaRPr>
          </a:p>
          <a:p>
            <a:pPr algn="ctr" rtl="1" fontAlgn="auto">
              <a:spcBef>
                <a:spcPts val="0"/>
              </a:spcBef>
              <a:spcAft>
                <a:spcPts val="0"/>
              </a:spcAft>
              <a:defRPr/>
            </a:pPr>
            <a:r>
              <a:rPr lang="fa-IR" sz="4400" b="1" dirty="0">
                <a:ln w="12700">
                  <a:solidFill>
                    <a:schemeClr val="tx1">
                      <a:lumMod val="95000"/>
                      <a:lumOff val="5000"/>
                    </a:schemeClr>
                  </a:solidFill>
                  <a:prstDash val="solid"/>
                </a:ln>
                <a:solidFill>
                  <a:srgbClr val="FFFF00"/>
                </a:solidFill>
                <a:effectLst>
                  <a:outerShdw blurRad="41275" dist="20320" dir="1800000" algn="tl" rotWithShape="0">
                    <a:srgbClr val="000000">
                      <a:alpha val="40000"/>
                    </a:srgbClr>
                  </a:outerShdw>
                  <a:reflection blurRad="6350" stA="50000" endA="300" endPos="50000" dist="29997" dir="5400000" sy="-100000" algn="bl" rotWithShape="0"/>
                </a:effectLst>
                <a:latin typeface="B Nazanin"/>
                <a:cs typeface="B Nazanin" pitchFamily="2" charset="-78"/>
              </a:rPr>
              <a:t>توزیع برق به ترتیب فراوانی</a:t>
            </a:r>
            <a:endParaRPr lang="en-US" sz="4400" b="1" dirty="0">
              <a:ln w="12700">
                <a:solidFill>
                  <a:schemeClr val="tx1">
                    <a:lumMod val="95000"/>
                    <a:lumOff val="5000"/>
                  </a:schemeClr>
                </a:solidFill>
                <a:prstDash val="solid"/>
              </a:ln>
              <a:solidFill>
                <a:srgbClr val="FFFF00"/>
              </a:solidFill>
              <a:effectLst>
                <a:outerShdw blurRad="41275" dist="20320" dir="1800000" algn="tl" rotWithShape="0">
                  <a:srgbClr val="000000">
                    <a:alpha val="40000"/>
                  </a:srgbClr>
                </a:outerShdw>
                <a:reflection blurRad="6350" stA="50000" endA="300" endPos="50000" dist="29997" dir="5400000" sy="-100000" algn="bl" rotWithShape="0"/>
              </a:effectLst>
              <a:latin typeface="B Nazanin"/>
              <a:cs typeface="B Nazanin" pitchFamily="2" charset="-78"/>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down)">
                                      <p:cBhvr>
                                        <p:cTn id="10" dur="500"/>
                                        <p:tgtEl>
                                          <p:spTgt spid="5">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down)">
                                      <p:cBhvr>
                                        <p:cTn id="13" dur="500"/>
                                        <p:tgtEl>
                                          <p:spTgt spid="5">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down)">
                                      <p:cBhvr>
                                        <p:cTn id="16" dur="500"/>
                                        <p:tgtEl>
                                          <p:spTgt spid="5">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ipe(down)">
                                      <p:cBhvr>
                                        <p:cTn id="19" dur="500"/>
                                        <p:tgtEl>
                                          <p:spTgt spid="5">
                                            <p:txEl>
                                              <p:pRg st="4" end="4"/>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ipe(down)">
                                      <p:cBhvr>
                                        <p:cTn id="22" dur="500"/>
                                        <p:tgtEl>
                                          <p:spTgt spid="5">
                                            <p:txEl>
                                              <p:pRg st="5" end="5"/>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wipe(down)">
                                      <p:cBhvr>
                                        <p:cTn id="25"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274638"/>
            <a:ext cx="7791450" cy="6583362"/>
          </a:xfrm>
        </p:spPr>
        <p:txBody>
          <a:bodyPr/>
          <a:lstStyle/>
          <a:p>
            <a:pPr algn="ctr">
              <a:defRPr/>
            </a:pPr>
            <a:r>
              <a:rPr lang="fa-IR" sz="6000" dirty="0" smtClean="0">
                <a:cs typeface="B Nazanin" pitchFamily="2" charset="-78"/>
              </a:rPr>
              <a:t>تصاویری از حادثه دیدگان</a:t>
            </a:r>
            <a:endParaRPr lang="en-US" sz="6000" dirty="0">
              <a:cs typeface="B Nazanin" pitchFamily="2" charset="-7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MR\Downloads\Video\اصناف\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descr="1untitled.bmp"/>
          <p:cNvPicPr>
            <a:picLocks noGrp="1" noChangeAspect="1"/>
          </p:cNvPicPr>
          <p:nvPr isPhoto="1"/>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strips dir="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حادثه كوهبنان (2).jpg"/>
          <p:cNvPicPr>
            <a:picLocks noGrp="1" noChangeAspect="1"/>
          </p:cNvPicPr>
          <p:nvPr isPhoto="1"/>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حادثه كوهبنان (4).jpg"/>
          <p:cNvPicPr>
            <a:picLocks noGrp="1" noChangeAspect="1"/>
          </p:cNvPicPr>
          <p:nvPr isPhoto="1"/>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pull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descr="14.jpg"/>
          <p:cNvPicPr>
            <a:picLocks noGrp="1" noChangeAspect="1"/>
          </p:cNvPicPr>
          <p:nvPr isPhoto="1"/>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pull dir="l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36512" y="-9129"/>
            <a:ext cx="9165709" cy="68671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663890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MR\Downloads\Video\اصناف\mp7kHwvhL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MR\Downloads\Video\اصناف\XHs9zZqDRm.jpg"/>
          <p:cNvPicPr>
            <a:picLocks noChangeAspect="1" noChangeArrowheads="1"/>
          </p:cNvPicPr>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شبكه1"/>
          <p:cNvPicPr>
            <a:picLocks noChangeAspect="1" noChangeArrowheads="1"/>
          </p:cNvPicPr>
          <p:nvPr/>
        </p:nvPicPr>
        <p:blipFill>
          <a:blip r:embed="rId2" cstate="print"/>
          <a:srcRect/>
          <a:stretch>
            <a:fillRect/>
          </a:stretch>
        </p:blipFill>
        <p:spPr bwMode="auto">
          <a:xfrm>
            <a:off x="0" y="1428750"/>
            <a:ext cx="9144000" cy="5429250"/>
          </a:xfrm>
          <a:prstGeom prst="rect">
            <a:avLst/>
          </a:prstGeom>
          <a:noFill/>
          <a:ln w="9525">
            <a:noFill/>
            <a:miter lim="800000"/>
            <a:headEnd/>
            <a:tailEnd/>
          </a:ln>
        </p:spPr>
      </p:pic>
      <p:sp>
        <p:nvSpPr>
          <p:cNvPr id="18435" name="Title 4"/>
          <p:cNvSpPr>
            <a:spLocks noGrp="1"/>
          </p:cNvSpPr>
          <p:nvPr>
            <p:ph type="title"/>
          </p:nvPr>
        </p:nvSpPr>
        <p:spPr>
          <a:xfrm>
            <a:off x="457200" y="714356"/>
            <a:ext cx="8229600" cy="642956"/>
          </a:xfrm>
        </p:spPr>
        <p:txBody>
          <a:bodyPr>
            <a:normAutofit fontScale="90000"/>
          </a:bodyPr>
          <a:lstStyle/>
          <a:p>
            <a:pPr algn="ctr" eaLnBrk="1" fontAlgn="auto" hangingPunct="1">
              <a:spcAft>
                <a:spcPts val="0"/>
              </a:spcAft>
              <a:defRPr/>
            </a:pPr>
            <a:r>
              <a:rPr lang="fa-IR" dirty="0" smtClean="0">
                <a:solidFill>
                  <a:schemeClr val="tx2">
                    <a:satMod val="130000"/>
                  </a:schemeClr>
                </a:solidFill>
                <a:cs typeface="B Nazanin" pitchFamily="2" charset="-78"/>
              </a:rPr>
              <a:t>انواع شبکه های توزیع</a:t>
            </a:r>
            <a:endParaRPr lang="en-US" dirty="0" smtClean="0">
              <a:solidFill>
                <a:schemeClr val="tx2">
                  <a:satMod val="130000"/>
                </a:schemeClr>
              </a:solidFill>
              <a:cs typeface="B Nazanin" pitchFamily="2" charset="-78"/>
            </a:endParaRPr>
          </a:p>
        </p:txBody>
      </p:sp>
    </p:spTree>
  </p:cSld>
  <p:clrMapOvr>
    <a:masterClrMapping/>
  </p:clrMapOvr>
  <p:transition>
    <p:pull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0" y="357188"/>
            <a:ext cx="8934450" cy="5891212"/>
          </a:xfrm>
        </p:spPr>
        <p:txBody>
          <a:bodyPr/>
          <a:lstStyle/>
          <a:p>
            <a:pPr algn="ctr">
              <a:buFont typeface="Wingdings 2" pitchFamily="18" charset="2"/>
              <a:buNone/>
            </a:pPr>
            <a:r>
              <a:rPr lang="fa-IR" dirty="0" smtClean="0">
                <a:ea typeface="Majalla UI"/>
              </a:rPr>
              <a:t> </a:t>
            </a:r>
            <a:r>
              <a:rPr lang="fa-IR" sz="16600" dirty="0" smtClean="0">
                <a:cs typeface="B Nazanin" pitchFamily="2" charset="-78"/>
              </a:rPr>
              <a:t>حریم</a:t>
            </a:r>
          </a:p>
          <a:p>
            <a:pPr algn="ctr">
              <a:buFont typeface="Wingdings 2" pitchFamily="18" charset="2"/>
              <a:buNone/>
            </a:pPr>
            <a:r>
              <a:rPr lang="fa-IR" altLang="fa-IR" dirty="0" smtClean="0">
                <a:cs typeface="B Nazanin" pitchFamily="2" charset="-78"/>
              </a:rPr>
              <a:t>رعايت حریم شبکه ها هم در حالت دائم (مثلاً برای ساختمانها ) و هم در حالت موقت (مثلاً برای داربستکاران و نماکاران) الزامی است.</a:t>
            </a:r>
            <a:endParaRPr lang="en-US" dirty="0" smtClean="0">
              <a:cs typeface="B Nazanin" pitchFamily="2" charset="-7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2918"/>
            <a:ext cx="8934450" cy="1143008"/>
          </a:xfrm>
        </p:spPr>
        <p:txBody>
          <a:bodyPr/>
          <a:lstStyle/>
          <a:p>
            <a:pPr algn="ctr">
              <a:defRPr/>
            </a:pPr>
            <a:r>
              <a:rPr lang="fa-IR" b="1" dirty="0" smtClean="0">
                <a:cs typeface="B Nazanin" pitchFamily="2" charset="-78"/>
              </a:rPr>
              <a:t>فاصله مجاز از سیمهای برق</a:t>
            </a:r>
            <a:endParaRPr lang="fa-IR" b="1" dirty="0">
              <a:cs typeface="B Nazanin" pitchFamily="2" charset="-78"/>
            </a:endParaRPr>
          </a:p>
        </p:txBody>
      </p:sp>
      <p:sp>
        <p:nvSpPr>
          <p:cNvPr id="29699" name="Content Placeholder 2"/>
          <p:cNvSpPr>
            <a:spLocks noGrp="1"/>
          </p:cNvSpPr>
          <p:nvPr>
            <p:ph idx="1"/>
          </p:nvPr>
        </p:nvSpPr>
        <p:spPr/>
        <p:txBody>
          <a:bodyPr/>
          <a:lstStyle/>
          <a:p>
            <a:pPr marL="82550" indent="0" algn="ctr" rtl="1">
              <a:buFont typeface="Wingdings 2" pitchFamily="18" charset="2"/>
              <a:buNone/>
            </a:pPr>
            <a:endParaRPr lang="fa-IR" smtClean="0">
              <a:ea typeface="Majalla UI"/>
            </a:endParaRPr>
          </a:p>
          <a:p>
            <a:pPr marL="82550" indent="0" algn="ctr" rtl="1">
              <a:buFont typeface="Wingdings 2" pitchFamily="18" charset="2"/>
              <a:buNone/>
            </a:pPr>
            <a:endParaRPr lang="fa-IR" smtClean="0">
              <a:ea typeface="Majalla UI"/>
            </a:endParaRPr>
          </a:p>
          <a:p>
            <a:pPr marL="82550" indent="0" algn="ctr" rtl="1">
              <a:buFont typeface="Wingdings 2" pitchFamily="18" charset="2"/>
              <a:buNone/>
            </a:pPr>
            <a:r>
              <a:rPr lang="fa-IR" sz="3600" b="1" smtClean="0">
                <a:ea typeface="Majalla UI"/>
                <a:cs typeface="B Nazanin" pitchFamily="2" charset="-78"/>
              </a:rPr>
              <a:t>حداقل فاصله مجاز بیرونی ترین قسمت سازه از سیم کناری شبکه فشار متوسط 210 سانتیمتر و از سیمهای شبکه فشار ضعیف 130 سانتیمتر میباشد.</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2938" y="571500"/>
            <a:ext cx="7858125" cy="6000750"/>
          </a:xfrm>
        </p:spPr>
        <p:txBody>
          <a:bodyPr/>
          <a:lstStyle/>
          <a:p>
            <a:pPr algn="just" rtl="1" eaLnBrk="1" hangingPunct="1"/>
            <a:endParaRPr lang="fa-IR" altLang="fa-IR" sz="2800" smtClean="0">
              <a:cs typeface="B Nazanin" pitchFamily="2" charset="-78"/>
            </a:endParaRPr>
          </a:p>
          <a:p>
            <a:pPr algn="just" rtl="1" eaLnBrk="1" hangingPunct="1">
              <a:buFont typeface="Wingdings 2" pitchFamily="18" charset="2"/>
              <a:buNone/>
            </a:pPr>
            <a:r>
              <a:rPr lang="en-US" altLang="fa-IR" sz="2800" b="1" smtClean="0">
                <a:cs typeface="B Nazanin" pitchFamily="2" charset="-78"/>
              </a:rPr>
              <a:t> </a:t>
            </a:r>
            <a:r>
              <a:rPr lang="ar-SA" altLang="fa-IR" sz="2800" b="1" smtClean="0">
                <a:cs typeface="B Nazanin" pitchFamily="2" charset="-78"/>
              </a:rPr>
              <a:t>حداقل ارتفاع </a:t>
            </a:r>
            <a:r>
              <a:rPr lang="fa-IR" altLang="fa-IR" sz="2800" b="1" smtClean="0">
                <a:cs typeface="B Nazanin" pitchFamily="2" charset="-78"/>
              </a:rPr>
              <a:t>مجاز </a:t>
            </a:r>
            <a:r>
              <a:rPr lang="ar-SA" altLang="fa-IR" sz="2800" b="1" smtClean="0">
                <a:cs typeface="B Nazanin" pitchFamily="2" charset="-78"/>
              </a:rPr>
              <a:t>سيم شبكه هاي هوايي فشار ضعيف و فشار متوسط از سطح زمين عبارتند از : </a:t>
            </a:r>
            <a:endParaRPr lang="en-US" altLang="fa-IR" sz="2800" b="1" smtClean="0">
              <a:cs typeface="B Nazanin" pitchFamily="2" charset="-78"/>
            </a:endParaRPr>
          </a:p>
          <a:p>
            <a:pPr algn="just" rtl="1" eaLnBrk="1" hangingPunct="1"/>
            <a:endParaRPr lang="fa-IR" altLang="fa-IR" sz="2800" smtClean="0">
              <a:cs typeface="B Nazanin" pitchFamily="2" charset="-78"/>
            </a:endParaRPr>
          </a:p>
          <a:p>
            <a:pPr algn="just" rtl="1" eaLnBrk="1" hangingPunct="1"/>
            <a:r>
              <a:rPr lang="ar-SA" altLang="fa-IR" sz="2800" smtClean="0">
                <a:cs typeface="B Nazanin" pitchFamily="2" charset="-78"/>
              </a:rPr>
              <a:t>ش</a:t>
            </a:r>
            <a:r>
              <a:rPr lang="fa-IR" altLang="fa-IR" sz="2800" smtClean="0">
                <a:cs typeface="B Nazanin" pitchFamily="2" charset="-78"/>
              </a:rPr>
              <a:t>بکه ف</a:t>
            </a:r>
            <a:r>
              <a:rPr lang="ar-SA" altLang="fa-IR" sz="2800" smtClean="0">
                <a:cs typeface="B Nazanin" pitchFamily="2" charset="-78"/>
              </a:rPr>
              <a:t>شار ضعيف</a:t>
            </a:r>
            <a:r>
              <a:rPr lang="fa-IR" altLang="fa-IR" sz="2800" smtClean="0">
                <a:cs typeface="B Nazanin" pitchFamily="2" charset="-78"/>
              </a:rPr>
              <a:t>6/5</a:t>
            </a:r>
            <a:r>
              <a:rPr lang="ar-SA" altLang="fa-IR" sz="2800" smtClean="0">
                <a:cs typeface="B Nazanin" pitchFamily="2" charset="-78"/>
              </a:rPr>
              <a:t> متر و شبكه هوايي فشار متوسط </a:t>
            </a:r>
            <a:r>
              <a:rPr lang="fa-IR" altLang="fa-IR" sz="2800" smtClean="0">
                <a:cs typeface="B Nazanin" pitchFamily="2" charset="-78"/>
              </a:rPr>
              <a:t>7/5</a:t>
            </a:r>
            <a:r>
              <a:rPr lang="ar-SA" altLang="fa-IR" sz="2800" smtClean="0">
                <a:cs typeface="B Nazanin" pitchFamily="2" charset="-78"/>
              </a:rPr>
              <a:t>متر </a:t>
            </a:r>
            <a:r>
              <a:rPr lang="fa-IR" altLang="fa-IR" sz="2800" smtClean="0">
                <a:cs typeface="B Nazanin" pitchFamily="2" charset="-78"/>
              </a:rPr>
              <a:t>میبایستی </a:t>
            </a:r>
            <a:r>
              <a:rPr lang="ar-SA" altLang="fa-IR" sz="2800" smtClean="0">
                <a:cs typeface="B Nazanin" pitchFamily="2" charset="-78"/>
              </a:rPr>
              <a:t>از سطح زمين ارتفاع دا</a:t>
            </a:r>
            <a:r>
              <a:rPr lang="fa-IR" altLang="fa-IR" sz="2800" smtClean="0">
                <a:cs typeface="B Nazanin" pitchFamily="2" charset="-78"/>
              </a:rPr>
              <a:t>شته باشند</a:t>
            </a:r>
            <a:r>
              <a:rPr lang="ar-SA" altLang="fa-IR" sz="2800" smtClean="0">
                <a:cs typeface="B Nazanin" pitchFamily="2" charset="-78"/>
              </a:rPr>
              <a:t>.</a:t>
            </a:r>
            <a:r>
              <a:rPr lang="en-US" altLang="fa-IR" sz="2800" smtClean="0">
                <a:cs typeface="B Nazanin" pitchFamily="2" charset="-78"/>
              </a:rPr>
              <a:t> </a:t>
            </a:r>
            <a:r>
              <a:rPr lang="ar-SA" altLang="fa-IR" sz="2800" smtClean="0">
                <a:cs typeface="B Nazanin" pitchFamily="2" charset="-78"/>
              </a:rPr>
              <a:t>لذا احداث هر گونه تاسيسات يا خاكريز كه موجب كاهش ارتفاع سيمهاي شبكه از سطح </a:t>
            </a:r>
            <a:r>
              <a:rPr lang="fa-IR" altLang="fa-IR" sz="2800" smtClean="0">
                <a:cs typeface="B Nazanin" pitchFamily="2" charset="-78"/>
              </a:rPr>
              <a:t>زمین</a:t>
            </a:r>
            <a:r>
              <a:rPr lang="ar-SA" altLang="fa-IR" sz="2800" smtClean="0">
                <a:cs typeface="B Nazanin" pitchFamily="2" charset="-78"/>
              </a:rPr>
              <a:t> بشود ممنوع و خطرناك مي باشد</a:t>
            </a:r>
            <a:endParaRPr lang="en-US" altLang="fa-IR" sz="2800" smtClean="0">
              <a:cs typeface="B Nazanin" pitchFamily="2" charset="-78"/>
            </a:endParaRPr>
          </a:p>
          <a:p>
            <a:pPr algn="just" rtl="1" eaLnBrk="1" hangingPunct="1">
              <a:buFont typeface="Arial" pitchFamily="34" charset="0"/>
              <a:buNone/>
            </a:pPr>
            <a:endParaRPr lang="fa-IR" altLang="fa-IR" sz="2800" smtClean="0">
              <a:cs typeface="B Nazanin" pitchFamily="2" charset="-78"/>
            </a:endParaRPr>
          </a:p>
          <a:p>
            <a:pPr algn="just" rtl="1" eaLnBrk="1" hangingPunct="1">
              <a:buFont typeface="Wingdings 2" pitchFamily="18" charset="2"/>
              <a:buNone/>
            </a:pPr>
            <a:r>
              <a:rPr lang="en-US" altLang="fa-IR" sz="2800" smtClean="0">
                <a:cs typeface="B Nazanin" pitchFamily="2" charset="-78"/>
              </a:rPr>
              <a:t> </a:t>
            </a:r>
          </a:p>
          <a:p>
            <a:pPr algn="just" rtl="1" eaLnBrk="1" hangingPunct="1"/>
            <a:endParaRPr lang="fa-IR" altLang="fa-IR" sz="2800" smtClean="0">
              <a:cs typeface="B Nazanin" pitchFamily="2" charset="-78"/>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wipe(down)">
                                      <p:cBhvr>
                                        <p:cTn id="10" dur="500"/>
                                        <p:tgtEl>
                                          <p:spTgt spid="3">
                                            <p:txEl>
                                              <p:pRg st="3" end="3"/>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wipe(down)">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a:xfrm>
            <a:off x="1071563" y="2286000"/>
            <a:ext cx="7862887" cy="4357688"/>
          </a:xfrm>
        </p:spPr>
        <p:txBody>
          <a:bodyPr/>
          <a:lstStyle/>
          <a:p>
            <a:pPr algn="ctr">
              <a:buFont typeface="Wingdings 2" pitchFamily="18" charset="2"/>
              <a:buNone/>
            </a:pPr>
            <a:r>
              <a:rPr lang="fa-IR" sz="4000" smtClean="0">
                <a:ea typeface="Majalla UI"/>
              </a:rPr>
              <a:t> </a:t>
            </a:r>
            <a:r>
              <a:rPr lang="fa-IR" sz="4800" b="1" smtClean="0">
                <a:cs typeface="B Nazanin" pitchFamily="2" charset="-78"/>
              </a:rPr>
              <a:t>تصاویری از تجاوز به حریم شبکه</a:t>
            </a:r>
            <a:endParaRPr lang="en-US" sz="4000" b="1" smtClean="0">
              <a:cs typeface="B Nazanin" pitchFamily="2" charset="-7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endParaRPr lang="en-US">
              <a:solidFill>
                <a:schemeClr val="tx2">
                  <a:satMod val="130000"/>
                </a:schemeClr>
              </a:solidFill>
            </a:endParaRPr>
          </a:p>
        </p:txBody>
      </p:sp>
      <p:pic>
        <p:nvPicPr>
          <p:cNvPr id="32771" name="Content Placeholder 3" descr="Picture 684.jpg"/>
          <p:cNvPicPr>
            <a:picLocks noGrp="1" noChangeAspect="1"/>
          </p:cNvPicPr>
          <p:nvPr>
            <p:ph idx="1"/>
          </p:nvPr>
        </p:nvPicPr>
        <p:blipFill>
          <a:blip r:embed="rId2" cstate="print"/>
          <a:srcRect/>
          <a:stretch>
            <a:fillRect/>
          </a:stretch>
        </p:blipFill>
        <p:spPr>
          <a:xfrm>
            <a:off x="0" y="-31750"/>
            <a:ext cx="9186863" cy="6889750"/>
          </a:xfrm>
        </p:spPr>
      </p:pic>
    </p:spTree>
  </p:cSld>
  <p:clrMapOvr>
    <a:masterClrMapping/>
  </p:clrMapOvr>
  <p:transition>
    <p:split dir="in"/>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Content Placeholder 3" descr="Picture 1729.jpg"/>
          <p:cNvPicPr>
            <a:picLocks noGrp="1" noChangeAspect="1"/>
          </p:cNvPicPr>
          <p:nvPr>
            <p:ph idx="1"/>
          </p:nvPr>
        </p:nvPicPr>
        <p:blipFill>
          <a:blip r:embed="rId2" cstate="print"/>
          <a:srcRect/>
          <a:stretch>
            <a:fillRect/>
          </a:stretch>
        </p:blipFill>
        <p:spPr>
          <a:xfrm>
            <a:off x="0" y="0"/>
            <a:ext cx="9144000" cy="6858000"/>
          </a:xfrm>
        </p:spPr>
      </p:pic>
      <p:sp>
        <p:nvSpPr>
          <p:cNvPr id="7" name="Curved Left Arrow 6"/>
          <p:cNvSpPr/>
          <p:nvPr/>
        </p:nvSpPr>
        <p:spPr>
          <a:xfrm>
            <a:off x="7000875" y="1500188"/>
            <a:ext cx="857250" cy="1857375"/>
          </a:xfrm>
          <a:prstGeom prst="curvedLeftArrow">
            <a:avLst/>
          </a:prstGeom>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8" name="TextBox 7"/>
          <p:cNvSpPr txBox="1"/>
          <p:nvPr/>
        </p:nvSpPr>
        <p:spPr>
          <a:xfrm>
            <a:off x="4367210" y="509566"/>
            <a:ext cx="4572032" cy="1077218"/>
          </a:xfrm>
          <a:prstGeom prst="rect">
            <a:avLst/>
          </a:prstGeom>
          <a:noFill/>
        </p:spPr>
        <p:txBody>
          <a:bodyPr>
            <a:spAutoFit/>
          </a:bodyPr>
          <a:lstStyle/>
          <a:p>
            <a:pPr algn="r" rtl="1" fontAlgn="auto">
              <a:spcBef>
                <a:spcPts val="0"/>
              </a:spcBef>
              <a:spcAft>
                <a:spcPts val="0"/>
              </a:spcAft>
              <a:defRPr/>
            </a:pPr>
            <a:r>
              <a:rPr lang="fa-IR" sz="3200" dirty="0">
                <a:ln w="18415" cmpd="sng">
                  <a:solidFill>
                    <a:schemeClr val="tx1">
                      <a:lumMod val="95000"/>
                      <a:lumOff val="5000"/>
                    </a:schemeClr>
                  </a:solidFill>
                  <a:prstDash val="solid"/>
                </a:ln>
                <a:solidFill>
                  <a:schemeClr val="bg1">
                    <a:lumMod val="75000"/>
                  </a:schemeClr>
                </a:solidFill>
                <a:effectLst>
                  <a:outerShdw blurRad="63500" dir="3600000" algn="tl" rotWithShape="0">
                    <a:srgbClr val="000000">
                      <a:alpha val="70000"/>
                    </a:srgbClr>
                  </a:outerShdw>
                </a:effectLst>
                <a:latin typeface="+mn-lt"/>
                <a:cs typeface="B Nazanin" pitchFamily="2" charset="-78"/>
              </a:rPr>
              <a:t>نصب غیرقانونی اسکلت فلزی در حریم شبکه توزیع</a:t>
            </a:r>
            <a:endParaRPr lang="en-US" sz="3200" dirty="0">
              <a:ln w="18415" cmpd="sng">
                <a:solidFill>
                  <a:schemeClr val="tx1">
                    <a:lumMod val="95000"/>
                    <a:lumOff val="5000"/>
                  </a:schemeClr>
                </a:solidFill>
                <a:prstDash val="solid"/>
              </a:ln>
              <a:solidFill>
                <a:schemeClr val="bg1">
                  <a:lumMod val="75000"/>
                </a:schemeClr>
              </a:solidFill>
              <a:effectLst>
                <a:outerShdw blurRad="63500" dir="3600000" algn="tl" rotWithShape="0">
                  <a:srgbClr val="000000">
                    <a:alpha val="70000"/>
                  </a:srgbClr>
                </a:outerShdw>
              </a:effectLst>
              <a:latin typeface="+mn-lt"/>
              <a:cs typeface="B Nazanin" pitchFamily="2" charset="-78"/>
            </a:endParaRPr>
          </a:p>
        </p:txBody>
      </p:sp>
    </p:spTree>
  </p:cSld>
  <p:clrMapOvr>
    <a:masterClrMapping/>
  </p:clrMapOvr>
  <p:transition>
    <p:split dir="in"/>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endParaRPr lang="en-US">
              <a:solidFill>
                <a:schemeClr val="tx2">
                  <a:satMod val="130000"/>
                </a:schemeClr>
              </a:solidFill>
            </a:endParaRPr>
          </a:p>
        </p:txBody>
      </p:sp>
      <p:pic>
        <p:nvPicPr>
          <p:cNvPr id="34819" name="Content Placeholder 3" descr="Picture 1894.jpg"/>
          <p:cNvPicPr>
            <a:picLocks noGrp="1" noChangeAspect="1"/>
          </p:cNvPicPr>
          <p:nvPr>
            <p:ph idx="1"/>
          </p:nvPr>
        </p:nvPicPr>
        <p:blipFill>
          <a:blip r:embed="rId2" cstate="print"/>
          <a:srcRect/>
          <a:stretch>
            <a:fillRect/>
          </a:stretch>
        </p:blipFill>
        <p:spPr>
          <a:xfrm>
            <a:off x="0" y="0"/>
            <a:ext cx="9144000" cy="6858000"/>
          </a:xfrm>
        </p:spPr>
      </p:pic>
      <p:sp>
        <p:nvSpPr>
          <p:cNvPr id="5" name="TextBox 4"/>
          <p:cNvSpPr txBox="1"/>
          <p:nvPr/>
        </p:nvSpPr>
        <p:spPr>
          <a:xfrm>
            <a:off x="5214942" y="351518"/>
            <a:ext cx="3929058" cy="1077218"/>
          </a:xfrm>
          <a:prstGeom prst="rect">
            <a:avLst/>
          </a:prstGeom>
          <a:solidFill>
            <a:schemeClr val="bg1"/>
          </a:solidFill>
        </p:spPr>
        <p:txBody>
          <a:bodyPr>
            <a:spAutoFit/>
          </a:bodyPr>
          <a:lstStyle/>
          <a:p>
            <a:pPr algn="r" rtl="1" fontAlgn="auto">
              <a:spcBef>
                <a:spcPts val="0"/>
              </a:spcBef>
              <a:spcAft>
                <a:spcPts val="0"/>
              </a:spcAft>
              <a:defRPr/>
            </a:pPr>
            <a:r>
              <a:rPr lang="fa-IR" sz="3200" dirty="0">
                <a:ln w="18415" cmpd="sng">
                  <a:solidFill>
                    <a:schemeClr val="tx1">
                      <a:lumMod val="95000"/>
                      <a:lumOff val="5000"/>
                    </a:schemeClr>
                  </a:solidFill>
                  <a:prstDash val="solid"/>
                </a:ln>
                <a:solidFill>
                  <a:srgbClr val="FFFFFF"/>
                </a:solidFill>
                <a:effectLst>
                  <a:outerShdw blurRad="63500" dir="3600000" algn="tl" rotWithShape="0">
                    <a:srgbClr val="000000">
                      <a:alpha val="70000"/>
                    </a:srgbClr>
                  </a:outerShdw>
                </a:effectLst>
                <a:latin typeface="+mn-lt"/>
                <a:cs typeface="B Nazanin" pitchFamily="2" charset="-78"/>
              </a:rPr>
              <a:t>نصب داربست غیرقانونی در حریم شبکه توزیع</a:t>
            </a:r>
            <a:endParaRPr lang="en-US" sz="3200" dirty="0">
              <a:ln w="18415" cmpd="sng">
                <a:solidFill>
                  <a:schemeClr val="tx1">
                    <a:lumMod val="95000"/>
                    <a:lumOff val="5000"/>
                  </a:schemeClr>
                </a:solidFill>
                <a:prstDash val="solid"/>
              </a:ln>
              <a:solidFill>
                <a:srgbClr val="FFFFFF"/>
              </a:solidFill>
              <a:effectLst>
                <a:outerShdw blurRad="63500" dir="3600000" algn="tl" rotWithShape="0">
                  <a:srgbClr val="000000">
                    <a:alpha val="70000"/>
                  </a:srgbClr>
                </a:outerShdw>
              </a:effectLst>
              <a:latin typeface="+mn-lt"/>
              <a:cs typeface="B Nazanin" pitchFamily="2" charset="-78"/>
            </a:endParaRPr>
          </a:p>
        </p:txBody>
      </p:sp>
      <p:sp>
        <p:nvSpPr>
          <p:cNvPr id="6" name="Curved Left Arrow 5"/>
          <p:cNvSpPr/>
          <p:nvPr/>
        </p:nvSpPr>
        <p:spPr>
          <a:xfrm rot="2231484">
            <a:off x="6189663" y="1644650"/>
            <a:ext cx="857250" cy="1857375"/>
          </a:xfrm>
          <a:prstGeom prst="curvedLeftArrow">
            <a:avLst/>
          </a:prstGeom>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Tree>
  </p:cSld>
  <p:clrMapOvr>
    <a:masterClrMapping/>
  </p:clrMapOvr>
  <p:transition>
    <p:split orient="vert" dir="in"/>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9525" y="0"/>
            <a:ext cx="915352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760797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endParaRPr lang="en-US">
              <a:solidFill>
                <a:schemeClr val="tx2">
                  <a:satMod val="130000"/>
                </a:schemeClr>
              </a:solidFill>
            </a:endParaRPr>
          </a:p>
        </p:txBody>
      </p:sp>
      <p:pic>
        <p:nvPicPr>
          <p:cNvPr id="35843" name="Content Placeholder 3" descr="Picture 1895.jpg"/>
          <p:cNvPicPr>
            <a:picLocks noGrp="1" noChangeAspect="1"/>
          </p:cNvPicPr>
          <p:nvPr>
            <p:ph idx="1"/>
          </p:nvPr>
        </p:nvPicPr>
        <p:blipFill>
          <a:blip r:embed="rId2" cstate="print"/>
          <a:srcRect/>
          <a:stretch>
            <a:fillRect/>
          </a:stretch>
        </p:blipFill>
        <p:spPr>
          <a:xfrm>
            <a:off x="0" y="0"/>
            <a:ext cx="9144000" cy="6858000"/>
          </a:xfrm>
        </p:spPr>
      </p:pic>
    </p:spTree>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IMG_2298.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strips dir="l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201010053580.jpg"/>
          <p:cNvPicPr>
            <a:picLocks noChangeAspect="1"/>
          </p:cNvPicPr>
          <p:nvPr/>
        </p:nvPicPr>
        <p:blipFill>
          <a:blip r:embed="rId2" cstate="print"/>
          <a:srcRect/>
          <a:stretch>
            <a:fillRect/>
          </a:stretch>
        </p:blipFill>
        <p:spPr bwMode="auto">
          <a:xfrm>
            <a:off x="142875" y="0"/>
            <a:ext cx="9001125" cy="6858000"/>
          </a:xfrm>
          <a:prstGeom prst="rect">
            <a:avLst/>
          </a:prstGeom>
          <a:noFill/>
          <a:ln w="9525">
            <a:noFill/>
            <a:miter lim="800000"/>
            <a:headEnd/>
            <a:tailEnd/>
          </a:ln>
        </p:spPr>
      </p:pic>
    </p:spTree>
  </p:cSld>
  <p:clrMapOvr>
    <a:masterClrMapping/>
  </p:clrMapOvr>
  <p:transition>
    <p:strips/>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endParaRPr lang="en-US">
              <a:solidFill>
                <a:schemeClr val="tx2">
                  <a:satMod val="130000"/>
                </a:schemeClr>
              </a:solidFill>
            </a:endParaRPr>
          </a:p>
        </p:txBody>
      </p:sp>
      <p:pic>
        <p:nvPicPr>
          <p:cNvPr id="38915" name="Content Placeholder 3" descr="Picture 683.jpg"/>
          <p:cNvPicPr>
            <a:picLocks noGrp="1" noChangeAspect="1"/>
          </p:cNvPicPr>
          <p:nvPr>
            <p:ph idx="1"/>
          </p:nvPr>
        </p:nvPicPr>
        <p:blipFill>
          <a:blip r:embed="rId2" cstate="print"/>
          <a:srcRect/>
          <a:stretch>
            <a:fillRect/>
          </a:stretch>
        </p:blipFill>
        <p:spPr>
          <a:xfrm>
            <a:off x="0" y="0"/>
            <a:ext cx="9144000" cy="6858000"/>
          </a:xfrm>
        </p:spPr>
      </p:pic>
      <p:pic>
        <p:nvPicPr>
          <p:cNvPr id="38916" name="Content Placeholder 3" descr="Picture 683.jpg"/>
          <p:cNvPicPr>
            <a:picLocks noChangeAspect="1"/>
          </p:cNvPicPr>
          <p:nvPr/>
        </p:nvPicPr>
        <p:blipFill>
          <a:blip r:embed="rId2" cstate="print"/>
          <a:srcRect/>
          <a:stretch>
            <a:fillRect/>
          </a:stretch>
        </p:blipFill>
        <p:spPr bwMode="auto">
          <a:xfrm>
            <a:off x="152400" y="152400"/>
            <a:ext cx="9144000" cy="6858000"/>
          </a:xfrm>
          <a:prstGeom prst="rect">
            <a:avLst/>
          </a:prstGeom>
          <a:noFill/>
          <a:ln w="9525">
            <a:noFill/>
            <a:miter lim="800000"/>
            <a:headEnd/>
            <a:tailEnd/>
          </a:ln>
        </p:spPr>
      </p:pic>
      <p:sp>
        <p:nvSpPr>
          <p:cNvPr id="6" name="TextBox 5"/>
          <p:cNvSpPr txBox="1"/>
          <p:nvPr/>
        </p:nvSpPr>
        <p:spPr>
          <a:xfrm>
            <a:off x="142844" y="500042"/>
            <a:ext cx="3714776" cy="1077218"/>
          </a:xfrm>
          <a:prstGeom prst="rect">
            <a:avLst/>
          </a:prstGeom>
          <a:noFill/>
        </p:spPr>
        <p:txBody>
          <a:bodyPr>
            <a:spAutoFit/>
          </a:bodyPr>
          <a:lstStyle/>
          <a:p>
            <a:pPr algn="r" rtl="1" fontAlgn="auto">
              <a:spcBef>
                <a:spcPts val="0"/>
              </a:spcBef>
              <a:spcAft>
                <a:spcPts val="0"/>
              </a:spcAft>
              <a:defRPr/>
            </a:pPr>
            <a:r>
              <a:rPr lang="fa-IR" sz="3200" dirty="0">
                <a:ln w="18415" cmpd="sng">
                  <a:solidFill>
                    <a:schemeClr val="tx1">
                      <a:lumMod val="95000"/>
                      <a:lumOff val="5000"/>
                    </a:schemeClr>
                  </a:solidFill>
                  <a:prstDash val="solid"/>
                </a:ln>
                <a:solidFill>
                  <a:schemeClr val="bg1">
                    <a:lumMod val="75000"/>
                  </a:schemeClr>
                </a:solidFill>
                <a:effectLst>
                  <a:outerShdw blurRad="63500" dir="3600000" algn="tl" rotWithShape="0">
                    <a:srgbClr val="000000">
                      <a:alpha val="70000"/>
                    </a:srgbClr>
                  </a:outerShdw>
                </a:effectLst>
                <a:latin typeface="+mn-lt"/>
                <a:cs typeface="B Nazanin" pitchFamily="2" charset="-78"/>
              </a:rPr>
              <a:t>نصب داربست غیرقانونی</a:t>
            </a:r>
            <a:endParaRPr lang="en-US" sz="3200" dirty="0">
              <a:ln w="18415" cmpd="sng">
                <a:solidFill>
                  <a:schemeClr val="tx1">
                    <a:lumMod val="95000"/>
                    <a:lumOff val="5000"/>
                  </a:schemeClr>
                </a:solidFill>
                <a:prstDash val="solid"/>
              </a:ln>
              <a:solidFill>
                <a:schemeClr val="bg1">
                  <a:lumMod val="75000"/>
                </a:schemeClr>
              </a:solidFill>
              <a:effectLst>
                <a:outerShdw blurRad="63500" dir="3600000" algn="tl" rotWithShape="0">
                  <a:srgbClr val="000000">
                    <a:alpha val="70000"/>
                  </a:srgbClr>
                </a:outerShdw>
              </a:effectLst>
              <a:latin typeface="+mn-lt"/>
              <a:cs typeface="B Nazanin" pitchFamily="2" charset="-78"/>
            </a:endParaRPr>
          </a:p>
          <a:p>
            <a:pPr algn="r" rtl="1" fontAlgn="auto">
              <a:spcBef>
                <a:spcPts val="0"/>
              </a:spcBef>
              <a:spcAft>
                <a:spcPts val="0"/>
              </a:spcAft>
              <a:defRPr/>
            </a:pPr>
            <a:r>
              <a:rPr lang="fa-IR" sz="3200" dirty="0">
                <a:ln w="18415" cmpd="sng">
                  <a:solidFill>
                    <a:schemeClr val="tx1">
                      <a:lumMod val="95000"/>
                      <a:lumOff val="5000"/>
                    </a:schemeClr>
                  </a:solidFill>
                  <a:prstDash val="solid"/>
                </a:ln>
                <a:solidFill>
                  <a:schemeClr val="bg1">
                    <a:lumMod val="75000"/>
                  </a:schemeClr>
                </a:solidFill>
                <a:effectLst>
                  <a:outerShdw blurRad="63500" dir="3600000" algn="tl" rotWithShape="0">
                    <a:srgbClr val="000000">
                      <a:alpha val="70000"/>
                    </a:srgbClr>
                  </a:outerShdw>
                </a:effectLst>
                <a:latin typeface="+mn-lt"/>
                <a:cs typeface="B Nazanin" pitchFamily="2" charset="-78"/>
              </a:rPr>
              <a:t> در حریم شبکه توزیع</a:t>
            </a:r>
            <a:endParaRPr lang="en-US" sz="3200" dirty="0">
              <a:ln w="18415" cmpd="sng">
                <a:solidFill>
                  <a:schemeClr val="tx1">
                    <a:lumMod val="95000"/>
                    <a:lumOff val="5000"/>
                  </a:schemeClr>
                </a:solidFill>
                <a:prstDash val="solid"/>
              </a:ln>
              <a:solidFill>
                <a:schemeClr val="bg1">
                  <a:lumMod val="75000"/>
                </a:schemeClr>
              </a:solidFill>
              <a:effectLst>
                <a:outerShdw blurRad="63500" dir="3600000" algn="tl" rotWithShape="0">
                  <a:srgbClr val="000000">
                    <a:alpha val="70000"/>
                  </a:srgbClr>
                </a:outerShdw>
              </a:effectLst>
              <a:latin typeface="+mn-lt"/>
              <a:cs typeface="B Nazanin" pitchFamily="2" charset="-78"/>
            </a:endParaRPr>
          </a:p>
        </p:txBody>
      </p:sp>
    </p:spTree>
  </p:cSld>
  <p:clrMapOvr>
    <a:masterClrMapping/>
  </p:clrMapOvr>
  <p:transition>
    <p:circl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39939" name="Picture 2" descr="E:\عکس سری اخر\20150530_110554.jpg"/>
          <p:cNvPicPr>
            <a:picLocks noGrp="1" noChangeAspect="1" noChangeArrowheads="1"/>
          </p:cNvPicPr>
          <p:nvPr>
            <p:ph idx="1"/>
          </p:nvPr>
        </p:nvPicPr>
        <p:blipFill>
          <a:blip r:embed="rId2" cstate="print"/>
          <a:srcRect/>
          <a:stretch>
            <a:fillRect/>
          </a:stretch>
        </p:blipFill>
        <p:spPr>
          <a:xfrm>
            <a:off x="0" y="0"/>
            <a:ext cx="9144000" cy="68580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endParaRPr lang="en-US">
              <a:solidFill>
                <a:schemeClr val="tx2">
                  <a:satMod val="130000"/>
                </a:schemeClr>
              </a:solidFill>
            </a:endParaRPr>
          </a:p>
        </p:txBody>
      </p:sp>
      <p:pic>
        <p:nvPicPr>
          <p:cNvPr id="40963" name="Content Placeholder 3" descr="201101285934.jpg"/>
          <p:cNvPicPr>
            <a:picLocks noGrp="1" noChangeAspect="1"/>
          </p:cNvPicPr>
          <p:nvPr>
            <p:ph idx="1"/>
          </p:nvPr>
        </p:nvPicPr>
        <p:blipFill>
          <a:blip r:embed="rId2" cstate="print"/>
          <a:srcRect/>
          <a:stretch>
            <a:fillRect/>
          </a:stretch>
        </p:blipFill>
        <p:spPr>
          <a:xfrm>
            <a:off x="0" y="-41275"/>
            <a:ext cx="9144000" cy="6899275"/>
          </a:xfrm>
        </p:spPr>
      </p:pic>
    </p:spTree>
  </p:cSld>
  <p:clrMapOvr>
    <a:masterClrMapping/>
  </p:clrMapOvr>
  <p:transition>
    <p:strips dir="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endParaRPr lang="en-US">
              <a:solidFill>
                <a:schemeClr val="tx2">
                  <a:satMod val="130000"/>
                </a:schemeClr>
              </a:solidFill>
            </a:endParaRPr>
          </a:p>
        </p:txBody>
      </p:sp>
      <p:pic>
        <p:nvPicPr>
          <p:cNvPr id="41987" name="Content Placeholder 3" descr="Picture 2375.jpg"/>
          <p:cNvPicPr>
            <a:picLocks noGrp="1" noChangeAspect="1"/>
          </p:cNvPicPr>
          <p:nvPr>
            <p:ph idx="1"/>
          </p:nvPr>
        </p:nvPicPr>
        <p:blipFill>
          <a:blip r:embed="rId2" cstate="print"/>
          <a:srcRect/>
          <a:stretch>
            <a:fillRect/>
          </a:stretch>
        </p:blipFill>
        <p:spPr>
          <a:xfrm>
            <a:off x="2166938" y="1584325"/>
            <a:ext cx="6035675" cy="4527550"/>
          </a:xfrm>
        </p:spPr>
      </p:pic>
      <p:pic>
        <p:nvPicPr>
          <p:cNvPr id="41988" name="Picture 4" descr="Picture 2199.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wedg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Content Placeholder 3" descr="Picture 2538.jpg"/>
          <p:cNvPicPr>
            <a:picLocks noGrp="1" noChangeAspect="1"/>
          </p:cNvPicPr>
          <p:nvPr>
            <p:ph idx="1"/>
          </p:nvPr>
        </p:nvPicPr>
        <p:blipFill>
          <a:blip r:embed="rId2" cstate="print"/>
          <a:srcRect/>
          <a:stretch>
            <a:fillRect/>
          </a:stretch>
        </p:blipFill>
        <p:spPr>
          <a:xfrm>
            <a:off x="0" y="0"/>
            <a:ext cx="9144000" cy="6858000"/>
          </a:xfrm>
        </p:spPr>
      </p:pic>
      <p:sp>
        <p:nvSpPr>
          <p:cNvPr id="5" name="TextBox 4"/>
          <p:cNvSpPr txBox="1"/>
          <p:nvPr/>
        </p:nvSpPr>
        <p:spPr>
          <a:xfrm>
            <a:off x="5357818" y="526301"/>
            <a:ext cx="3500462" cy="830997"/>
          </a:xfrm>
          <a:prstGeom prst="rect">
            <a:avLst/>
          </a:prstGeom>
        </p:spPr>
        <p:style>
          <a:lnRef idx="1">
            <a:schemeClr val="accent5"/>
          </a:lnRef>
          <a:fillRef idx="3">
            <a:schemeClr val="accent5"/>
          </a:fillRef>
          <a:effectRef idx="2">
            <a:schemeClr val="accent5"/>
          </a:effectRef>
          <a:fontRef idx="minor">
            <a:schemeClr val="lt1"/>
          </a:fontRef>
        </p:style>
        <p:txBody>
          <a:bodyPr>
            <a:spAutoFit/>
          </a:bodyPr>
          <a:lstStyle/>
          <a:p>
            <a:pPr algn="r" rtl="1" fontAlgn="auto">
              <a:spcBef>
                <a:spcPts val="0"/>
              </a:spcBef>
              <a:spcAft>
                <a:spcPts val="0"/>
              </a:spcAft>
              <a:defRPr/>
            </a:pPr>
            <a:r>
              <a:rPr lang="fa-IR" sz="2400" dirty="0">
                <a:ln w="18415" cmpd="sng">
                  <a:solidFill>
                    <a:srgbClr val="FFFFFF"/>
                  </a:solidFill>
                  <a:prstDash val="solid"/>
                </a:ln>
                <a:solidFill>
                  <a:srgbClr val="FFFFFF"/>
                </a:solidFill>
                <a:effectLst>
                  <a:outerShdw blurRad="63500" dir="3600000" algn="tl" rotWithShape="0">
                    <a:srgbClr val="000000">
                      <a:alpha val="70000"/>
                    </a:srgbClr>
                  </a:outerShdw>
                </a:effectLst>
                <a:cs typeface="B Yekan" pitchFamily="2" charset="-78"/>
              </a:rPr>
              <a:t>خاکریزی غیرقانونی در حریم شبکه های توزیع نیروی برق </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cs typeface="B Yekan" pitchFamily="2" charset="-78"/>
            </a:endParaRPr>
          </a:p>
        </p:txBody>
      </p:sp>
      <p:sp>
        <p:nvSpPr>
          <p:cNvPr id="6" name="Curved Left Arrow 5"/>
          <p:cNvSpPr/>
          <p:nvPr/>
        </p:nvSpPr>
        <p:spPr>
          <a:xfrm>
            <a:off x="7286625" y="1500188"/>
            <a:ext cx="928688" cy="2500312"/>
          </a:xfrm>
          <a:prstGeom prst="curvedLeftArrow">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cover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Content Placeholder 3" descr="Picture 2537.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5429256" y="500042"/>
            <a:ext cx="3500462" cy="830997"/>
          </a:xfrm>
          <a:prstGeom prst="rect">
            <a:avLst/>
          </a:prstGeom>
          <a:solidFill>
            <a:schemeClr val="accent1">
              <a:lumMod val="75000"/>
            </a:schemeClr>
          </a:solidFill>
        </p:spPr>
        <p:txBody>
          <a:bodyPr>
            <a:spAutoFit/>
          </a:bodyPr>
          <a:lstStyle/>
          <a:p>
            <a:pPr algn="r" rtl="1" fontAlgn="auto">
              <a:spcBef>
                <a:spcPts val="0"/>
              </a:spcBef>
              <a:spcAft>
                <a:spcPts val="0"/>
              </a:spcAft>
              <a:defRPr/>
            </a:pPr>
            <a:r>
              <a:rPr lang="fa-IR" sz="2400" dirty="0">
                <a:ln w="18415" cmpd="sng">
                  <a:solidFill>
                    <a:srgbClr val="FFFF00"/>
                  </a:solidFill>
                  <a:prstDash val="solid"/>
                </a:ln>
                <a:solidFill>
                  <a:srgbClr val="FFFFFF"/>
                </a:solidFill>
                <a:effectLst>
                  <a:outerShdw blurRad="63500" dir="3600000" algn="tl" rotWithShape="0">
                    <a:srgbClr val="000000">
                      <a:alpha val="70000"/>
                    </a:srgbClr>
                  </a:outerShdw>
                </a:effectLst>
                <a:latin typeface="+mn-lt"/>
                <a:cs typeface="B Yekan" pitchFamily="2" charset="-78"/>
              </a:rPr>
              <a:t>خاکریزی غیرقانونی در حریم شبکه های توزیع نیروی برق </a:t>
            </a:r>
            <a:endParaRPr lang="en-US" sz="2400" dirty="0">
              <a:ln w="18415" cmpd="sng">
                <a:solidFill>
                  <a:srgbClr val="FFFF00"/>
                </a:solidFill>
                <a:prstDash val="solid"/>
              </a:ln>
              <a:solidFill>
                <a:srgbClr val="FFFFFF"/>
              </a:solidFill>
              <a:effectLst>
                <a:outerShdw blurRad="63500" dir="3600000" algn="tl" rotWithShape="0">
                  <a:srgbClr val="000000">
                    <a:alpha val="70000"/>
                  </a:srgbClr>
                </a:outerShdw>
              </a:effectLst>
              <a:latin typeface="+mn-lt"/>
              <a:cs typeface="B Yekan" pitchFamily="2" charset="-78"/>
            </a:endParaRPr>
          </a:p>
        </p:txBody>
      </p:sp>
      <p:sp>
        <p:nvSpPr>
          <p:cNvPr id="5" name="Curved Left Arrow 4"/>
          <p:cNvSpPr/>
          <p:nvPr/>
        </p:nvSpPr>
        <p:spPr>
          <a:xfrm>
            <a:off x="6929438" y="1571625"/>
            <a:ext cx="642937" cy="1714500"/>
          </a:xfrm>
          <a:prstGeom prst="curvedLeftArrow">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cover dir="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fontAlgn="auto" hangingPunct="1">
              <a:spcAft>
                <a:spcPts val="0"/>
              </a:spcAft>
              <a:defRPr/>
            </a:pPr>
            <a:endParaRPr lang="en-US" smtClean="0">
              <a:solidFill>
                <a:schemeClr val="tx2">
                  <a:satMod val="130000"/>
                </a:schemeClr>
              </a:solidFill>
            </a:endParaRPr>
          </a:p>
        </p:txBody>
      </p:sp>
      <p:pic>
        <p:nvPicPr>
          <p:cNvPr id="45059" name="Content Placeholder 3" descr="IMG_2922web.jpg"/>
          <p:cNvPicPr>
            <a:picLocks noGrp="1" noChangeAspect="1"/>
          </p:cNvPicPr>
          <p:nvPr>
            <p:ph idx="1"/>
          </p:nvPr>
        </p:nvPicPr>
        <p:blipFill>
          <a:blip r:embed="rId2" cstate="print"/>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مشاهیر.jpg"/>
          <p:cNvPicPr>
            <a:picLocks noChangeAspect="1"/>
          </p:cNvPicPr>
          <p:nvPr/>
        </p:nvPicPr>
        <p:blipFill>
          <a:blip r:embed="rId2" cstate="email"/>
          <a:stretch>
            <a:fillRect/>
          </a:stretch>
        </p:blipFill>
        <p:spPr>
          <a:xfrm>
            <a:off x="0" y="0"/>
            <a:ext cx="9144000" cy="6858000"/>
          </a:xfrm>
          <a:prstGeom prst="roundRect">
            <a:avLst>
              <a:gd name="adj" fmla="val 464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2000232" y="109815"/>
            <a:ext cx="5214974" cy="461665"/>
          </a:xfrm>
          <a:prstGeom prst="rect">
            <a:avLst/>
          </a:prstGeom>
          <a:solidFill>
            <a:srgbClr val="FFC00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استان مرکزي خاستگاه مشاهير بزرگ ايران</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Content Placeholder 4" descr="حادثه-م.jpg"/>
          <p:cNvPicPr>
            <a:picLocks noGrp="1" noChangeAspect="1"/>
          </p:cNvPicPr>
          <p:nvPr>
            <p:ph idx="1"/>
          </p:nvPr>
        </p:nvPicPr>
        <p:blipFill>
          <a:blip r:embed="rId2" cstate="print"/>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47107" name="Content Placeholder 2"/>
          <p:cNvSpPr>
            <a:spLocks noGrp="1"/>
          </p:cNvSpPr>
          <p:nvPr>
            <p:ph idx="1"/>
          </p:nvPr>
        </p:nvSpPr>
        <p:spPr/>
        <p:txBody>
          <a:bodyPr/>
          <a:lstStyle/>
          <a:p>
            <a:endParaRPr lang="en-US" smtClean="0"/>
          </a:p>
        </p:txBody>
      </p:sp>
      <p:pic>
        <p:nvPicPr>
          <p:cNvPr id="47108" name="Picture 2" descr="E:\کانون خطرات\تصویر دلیجان\DSC0156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48131" name="Picture 2" descr="E:\کانون خطرات\محلات\IMG_20150425_122544.jpg"/>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p:txBody>
          <a:bodyPr/>
          <a:lstStyle/>
          <a:p>
            <a:pPr algn="ctr">
              <a:buFont typeface="Wingdings 2" pitchFamily="18" charset="2"/>
              <a:buNone/>
            </a:pPr>
            <a:r>
              <a:rPr lang="fa-IR" sz="4800" smtClean="0">
                <a:ea typeface="Majalla UI"/>
              </a:rPr>
              <a:t> </a:t>
            </a:r>
            <a:r>
              <a:rPr lang="fa-IR" sz="7200" smtClean="0">
                <a:cs typeface="B Nazanin" pitchFamily="2" charset="-78"/>
              </a:rPr>
              <a:t> نمونه هایی ازحوادث رخ داده مردمی</a:t>
            </a:r>
            <a:endParaRPr lang="en-US" sz="4800" smtClean="0">
              <a:cs typeface="B Nazanin" pitchFamily="2" charset="-78"/>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928670"/>
            <a:ext cx="8934450" cy="488968"/>
          </a:xfrm>
        </p:spPr>
        <p:txBody>
          <a:bodyPr>
            <a:noAutofit/>
          </a:bodyPr>
          <a:lstStyle/>
          <a:p>
            <a:pPr algn="ctr" eaLnBrk="1" fontAlgn="auto" hangingPunct="1">
              <a:spcAft>
                <a:spcPts val="0"/>
              </a:spcAft>
              <a:defRPr/>
            </a:pPr>
            <a:r>
              <a:rPr lang="fa-IR" sz="3600" dirty="0" smtClean="0">
                <a:cs typeface="B Nazanin" pitchFamily="2" charset="-78"/>
              </a:rPr>
              <a:t>تجاوز به حريم شبكه برق هنگام نصب تابلوبرروي لبه پشت بام  توسط پيمانكار </a:t>
            </a:r>
          </a:p>
        </p:txBody>
      </p:sp>
      <p:pic>
        <p:nvPicPr>
          <p:cNvPr id="27651" name="Content Placeholder 3" descr="DSC00810 (FILEminimizer).JPG"/>
          <p:cNvPicPr>
            <a:picLocks noGrp="1" noChangeAspect="1"/>
          </p:cNvPicPr>
          <p:nvPr>
            <p:ph idx="1"/>
          </p:nvPr>
        </p:nvPicPr>
        <p:blipFill>
          <a:blip r:embed="rId2" cstate="print"/>
          <a:srcRect/>
          <a:stretch>
            <a:fillRect/>
          </a:stretch>
        </p:blipFill>
        <p:spPr>
          <a:xfrm>
            <a:off x="0" y="1857375"/>
            <a:ext cx="3429000" cy="5000625"/>
          </a:xfrm>
        </p:spPr>
      </p:pic>
      <p:pic>
        <p:nvPicPr>
          <p:cNvPr id="27652" name="Picture 4" descr="DSC00813 (FILEminimizer).JPG"/>
          <p:cNvPicPr>
            <a:picLocks noChangeAspect="1"/>
          </p:cNvPicPr>
          <p:nvPr/>
        </p:nvPicPr>
        <p:blipFill>
          <a:blip r:embed="rId3" cstate="print"/>
          <a:srcRect/>
          <a:stretch>
            <a:fillRect/>
          </a:stretch>
        </p:blipFill>
        <p:spPr bwMode="auto">
          <a:xfrm>
            <a:off x="6000750" y="1857375"/>
            <a:ext cx="2928938" cy="5000625"/>
          </a:xfrm>
          <a:prstGeom prst="rect">
            <a:avLst/>
          </a:prstGeom>
          <a:noFill/>
          <a:ln w="9525">
            <a:noFill/>
            <a:miter lim="800000"/>
            <a:headEnd/>
            <a:tailEnd/>
          </a:ln>
        </p:spPr>
      </p:pic>
      <p:pic>
        <p:nvPicPr>
          <p:cNvPr id="50181" name="Picture 5" descr="DSC00815 (FILEminimizer).JPG"/>
          <p:cNvPicPr>
            <a:picLocks noChangeAspect="1"/>
          </p:cNvPicPr>
          <p:nvPr/>
        </p:nvPicPr>
        <p:blipFill>
          <a:blip r:embed="rId4" cstate="print"/>
          <a:srcRect/>
          <a:stretch>
            <a:fillRect/>
          </a:stretch>
        </p:blipFill>
        <p:spPr bwMode="auto">
          <a:xfrm>
            <a:off x="3492500" y="1828800"/>
            <a:ext cx="2357438" cy="5029200"/>
          </a:xfrm>
          <a:prstGeom prst="rect">
            <a:avLst/>
          </a:prstGeom>
          <a:noFill/>
          <a:ln w="9525">
            <a:noFill/>
            <a:miter lim="800000"/>
            <a:headEnd/>
            <a:tailEnd/>
          </a:ln>
        </p:spPr>
      </p:pic>
      <p:sp>
        <p:nvSpPr>
          <p:cNvPr id="25606" name="Oval 6"/>
          <p:cNvSpPr>
            <a:spLocks noChangeArrowheads="1"/>
          </p:cNvSpPr>
          <p:nvPr/>
        </p:nvSpPr>
        <p:spPr bwMode="auto">
          <a:xfrm>
            <a:off x="4214813" y="3143250"/>
            <a:ext cx="1214437" cy="1571625"/>
          </a:xfrm>
          <a:prstGeom prst="ellipse">
            <a:avLst/>
          </a:prstGeom>
          <a:noFill/>
          <a:ln w="25400" algn="ctr">
            <a:solidFill>
              <a:srgbClr val="FF0000"/>
            </a:solidFill>
            <a:round/>
            <a:headEnd/>
            <a:tailEnd/>
          </a:ln>
          <a:extLst/>
        </p:spPr>
        <p:txBody>
          <a:bodyPr/>
          <a:lstStyle/>
          <a:p>
            <a:pPr>
              <a:defRPr/>
            </a:pPr>
            <a:endParaRPr lang="fa-IR">
              <a:solidFill>
                <a:schemeClr val="accent2">
                  <a:lumMod val="50000"/>
                </a:schemeClr>
              </a:solidFill>
            </a:endParaRPr>
          </a:p>
        </p:txBody>
      </p:sp>
    </p:spTree>
  </p:cSld>
  <p:clrMapOvr>
    <a:masterClrMapping/>
  </p:clrMapOvr>
  <p:transition advTm="1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randombar(horizontal)">
                                      <p:cBhvr>
                                        <p:cTn id="7" dur="500"/>
                                        <p:tgtEl>
                                          <p:spTgt spid="276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27652"/>
                                        </p:tgtEl>
                                        <p:attrNameLst>
                                          <p:attrName>style.visibility</p:attrName>
                                        </p:attrNameLst>
                                      </p:cBhvr>
                                      <p:to>
                                        <p:strVal val="visible"/>
                                      </p:to>
                                    </p:set>
                                    <p:animEffect transition="in" filter="randombar(horizontal)">
                                      <p:cBhvr>
                                        <p:cTn id="12"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32"/>
            <a:ext cx="8229600" cy="1000132"/>
          </a:xfrm>
        </p:spPr>
        <p:txBody>
          <a:bodyPr>
            <a:normAutofit fontScale="90000"/>
          </a:bodyPr>
          <a:lstStyle/>
          <a:p>
            <a:pPr algn="r" rtl="1">
              <a:defRPr/>
            </a:pPr>
            <a:r>
              <a:rPr lang="ar-SA" b="1" dirty="0" smtClean="0">
                <a:cs typeface="B Nazanin" pitchFamily="2" charset="-78"/>
              </a:rPr>
              <a:t>کبوتر، جان جوان 22 ساله شوشی را گرفت</a:t>
            </a:r>
            <a:r>
              <a:rPr lang="ar-SA" b="1" dirty="0" smtClean="0"/>
              <a:t/>
            </a:r>
            <a:br>
              <a:rPr lang="ar-SA" b="1" dirty="0" smtClean="0"/>
            </a:br>
            <a:endParaRPr lang="en-US" dirty="0"/>
          </a:p>
        </p:txBody>
      </p:sp>
      <p:sp>
        <p:nvSpPr>
          <p:cNvPr id="51203" name="Content Placeholder 2"/>
          <p:cNvSpPr>
            <a:spLocks noGrp="1"/>
          </p:cNvSpPr>
          <p:nvPr>
            <p:ph idx="1"/>
          </p:nvPr>
        </p:nvSpPr>
        <p:spPr/>
        <p:txBody>
          <a:bodyPr>
            <a:normAutofit fontScale="92500"/>
          </a:bodyPr>
          <a:lstStyle/>
          <a:p>
            <a:pPr algn="r" rtl="1"/>
            <a:r>
              <a:rPr lang="fa-IR" sz="2400" smtClean="0">
                <a:cs typeface="B Nazanin" pitchFamily="2" charset="-78"/>
              </a:rPr>
              <a:t> </a:t>
            </a:r>
            <a:r>
              <a:rPr lang="ar-SA" sz="2400" smtClean="0">
                <a:cs typeface="B Nazanin" pitchFamily="2" charset="-78"/>
              </a:rPr>
              <a:t>یک منبع آگاه در شهرستان شوش روز دوشنبه</a:t>
            </a:r>
            <a:r>
              <a:rPr lang="fa-IR" sz="2400" smtClean="0">
                <a:cs typeface="B Nazanin" pitchFamily="2" charset="-78"/>
              </a:rPr>
              <a:t> مورخه 94/09/30</a:t>
            </a:r>
            <a:r>
              <a:rPr lang="ar-SA" sz="2400" smtClean="0">
                <a:cs typeface="B Nazanin" pitchFamily="2" charset="-78"/>
              </a:rPr>
              <a:t> با تائید این خبر به ایرنا گفت: در این حادثه که دیروز </a:t>
            </a:r>
            <a:r>
              <a:rPr lang="fa-IR" sz="2400" smtClean="0">
                <a:cs typeface="B Nazanin" pitchFamily="2" charset="-78"/>
              </a:rPr>
              <a:t>روز یکشنبه 94/09/29</a:t>
            </a:r>
            <a:r>
              <a:rPr lang="ar-SA" sz="2400" smtClean="0">
                <a:cs typeface="B Nazanin" pitchFamily="2" charset="-78"/>
              </a:rPr>
              <a:t>در شهر شاوور مرکز بخش شاوور شهرستان شوش رخ داد جوانی 22 ساله برای گرفتن کبوتری که بر روی شبکه برق فشار قوی نشسته بود از میله فلزی استفاده کرده و دچار برق گرفتگی شد.</a:t>
            </a:r>
            <a:br>
              <a:rPr lang="ar-SA" sz="2400" smtClean="0">
                <a:cs typeface="B Nazanin" pitchFamily="2" charset="-78"/>
              </a:rPr>
            </a:br>
            <a:r>
              <a:rPr lang="ar-SA" sz="2400" smtClean="0">
                <a:cs typeface="B Nazanin" pitchFamily="2" charset="-78"/>
              </a:rPr>
              <a:t>وی افزود: این جوان بر اثر برق فشار قوی از ناحیه قفسه سینه، شکم و دست دچار 60 درصد سوختگی شده و از طبقه دوم نیز سقوط کرد و بر اثر شدت جراحات وارده در دم جان باخت.</a:t>
            </a:r>
            <a:br>
              <a:rPr lang="ar-SA" sz="2400" smtClean="0">
                <a:cs typeface="B Nazanin" pitchFamily="2" charset="-78"/>
              </a:rPr>
            </a:br>
            <a:r>
              <a:rPr lang="ar-SA" sz="2400" smtClean="0">
                <a:cs typeface="B Nazanin" pitchFamily="2" charset="-78"/>
              </a:rPr>
              <a:t>شهر شاوور در 20 کیلومتری جنوب شهر شوش در مسیر جاده ترانزیتی اندیمشک - اهواز واقع است.</a:t>
            </a:r>
            <a:br>
              <a:rPr lang="ar-SA" sz="2400" smtClean="0">
                <a:cs typeface="B Nazanin" pitchFamily="2" charset="-78"/>
              </a:rPr>
            </a:br>
            <a:r>
              <a:rPr lang="ar-SA" sz="2400" smtClean="0">
                <a:cs typeface="B Nazanin" pitchFamily="2" charset="-78"/>
              </a:rPr>
              <a:t>بخش شاوور با 2 شهر الوان و شاوور و بیش از 120 روستا و 90 هزار نفر جمعیت بزرگترین بخش در استان خوزستان است.</a:t>
            </a:r>
          </a:p>
          <a:p>
            <a:r>
              <a:rPr lang="ar-SA" smtClean="0">
                <a:ea typeface="Majalla UI"/>
              </a:rPr>
              <a:t> </a:t>
            </a:r>
          </a:p>
          <a:p>
            <a:pPr>
              <a:buFont typeface="Wingdings 2" pitchFamily="18" charset="2"/>
              <a:buNone/>
            </a:pPr>
            <a:endParaRPr lang="en-US" smtClean="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32"/>
            <a:ext cx="8229600" cy="560406"/>
          </a:xfrm>
        </p:spPr>
        <p:txBody>
          <a:bodyPr>
            <a:normAutofit fontScale="90000"/>
          </a:bodyPr>
          <a:lstStyle/>
          <a:p>
            <a:r>
              <a:rPr lang="fa-IR" dirty="0" smtClean="0"/>
              <a:t>شرح حادثه</a:t>
            </a:r>
            <a:endParaRPr lang="en-US" dirty="0"/>
          </a:p>
        </p:txBody>
      </p:sp>
      <p:sp>
        <p:nvSpPr>
          <p:cNvPr id="3" name="Content Placeholder 2"/>
          <p:cNvSpPr>
            <a:spLocks noGrp="1"/>
          </p:cNvSpPr>
          <p:nvPr>
            <p:ph idx="1"/>
          </p:nvPr>
        </p:nvSpPr>
        <p:spPr/>
        <p:txBody>
          <a:bodyPr>
            <a:normAutofit/>
          </a:bodyPr>
          <a:lstStyle/>
          <a:p>
            <a:pPr algn="just" rtl="1">
              <a:buNone/>
            </a:pPr>
            <a:r>
              <a:rPr lang="fa-IR" sz="2800" dirty="0" smtClean="0">
                <a:cs typeface="B Nazanin" pitchFamily="2" charset="-78"/>
              </a:rPr>
              <a:t>   </a:t>
            </a:r>
            <a:r>
              <a:rPr lang="fa-IR" sz="2400" dirty="0" smtClean="0">
                <a:cs typeface="B Nazanin" pitchFamily="2" charset="-78"/>
              </a:rPr>
              <a:t>ساعت </a:t>
            </a:r>
            <a:r>
              <a:rPr lang="fa-IR" sz="2400" dirty="0">
                <a:cs typeface="B Nazanin" pitchFamily="2" charset="-78"/>
              </a:rPr>
              <a:t>13:00 ظهر روزجمعه مورخه </a:t>
            </a:r>
            <a:r>
              <a:rPr lang="fa-IR" sz="2400" dirty="0" smtClean="0">
                <a:cs typeface="B Nazanin" pitchFamily="2" charset="-78"/>
              </a:rPr>
              <a:t>94/07/10</a:t>
            </a:r>
          </a:p>
          <a:p>
            <a:pPr algn="just" rtl="1">
              <a:buNone/>
            </a:pPr>
            <a:r>
              <a:rPr lang="fa-IR" sz="2400" dirty="0">
                <a:cs typeface="B Nazanin" pitchFamily="2" charset="-78"/>
              </a:rPr>
              <a:t> </a:t>
            </a:r>
            <a:r>
              <a:rPr lang="fa-IR" sz="2400" dirty="0" smtClean="0">
                <a:cs typeface="B Nazanin" pitchFamily="2" charset="-78"/>
              </a:rPr>
              <a:t>  به آدرس : خیابان  </a:t>
            </a:r>
            <a:r>
              <a:rPr lang="fa-IR" sz="2400" dirty="0">
                <a:cs typeface="B Nazanin" pitchFamily="2" charset="-78"/>
              </a:rPr>
              <a:t>ولیعصرغربی – نبش کوچه 22 </a:t>
            </a:r>
          </a:p>
          <a:p>
            <a:pPr algn="just" rtl="1">
              <a:buNone/>
            </a:pPr>
            <a:r>
              <a:rPr lang="fa-IR" sz="2400" dirty="0" smtClean="0">
                <a:cs typeface="B Nazanin" pitchFamily="2" charset="-78"/>
              </a:rPr>
              <a:t>   مشترک آقایان:حمیدرضا و ابوالفضل </a:t>
            </a:r>
            <a:r>
              <a:rPr lang="fa-IR" sz="2400" dirty="0">
                <a:cs typeface="B Nazanin" pitchFamily="2" charset="-78"/>
              </a:rPr>
              <a:t>عابد- ابوالفضل شفاهی </a:t>
            </a:r>
            <a:endParaRPr lang="fa-IR" sz="2400" dirty="0" smtClean="0">
              <a:cs typeface="B Nazanin" pitchFamily="2" charset="-78"/>
            </a:endParaRPr>
          </a:p>
          <a:p>
            <a:pPr algn="just" rtl="1">
              <a:buNone/>
            </a:pPr>
            <a:r>
              <a:rPr lang="fa-IR" sz="2400" dirty="0">
                <a:cs typeface="B Nazanin" pitchFamily="2" charset="-78"/>
              </a:rPr>
              <a:t> </a:t>
            </a:r>
            <a:r>
              <a:rPr lang="fa-IR" sz="2400" dirty="0" smtClean="0">
                <a:cs typeface="B Nazanin" pitchFamily="2" charset="-78"/>
              </a:rPr>
              <a:t>  جهت </a:t>
            </a:r>
            <a:r>
              <a:rPr lang="fa-IR" sz="2400" dirty="0">
                <a:cs typeface="B Nazanin" pitchFamily="2" charset="-78"/>
              </a:rPr>
              <a:t>ساخت لانه کبوتربرروی پشت بام منزل مسکونی اقدم نموده درحین کارجهت جابجایی ورق ایرانت گالوانیزه فلزی اقدام نموده متاسفانه درحین بالاکشین ورق آهنی باطناب ،به علت بلند بودن وعدم کنترل ورق آهنی وعدم رعایت فاصله </a:t>
            </a:r>
            <a:r>
              <a:rPr lang="fa-IR" sz="2400" dirty="0" smtClean="0">
                <a:cs typeface="B Nazanin" pitchFamily="2" charset="-78"/>
              </a:rPr>
              <a:t>مجاز، ورق وارد </a:t>
            </a:r>
            <a:r>
              <a:rPr lang="fa-IR" sz="2400" dirty="0">
                <a:cs typeface="B Nazanin" pitchFamily="2" charset="-78"/>
              </a:rPr>
              <a:t>حریم شبکه </a:t>
            </a:r>
            <a:r>
              <a:rPr lang="fa-IR" sz="2400" dirty="0" smtClean="0">
                <a:cs typeface="B Nazanin" pitchFamily="2" charset="-78"/>
              </a:rPr>
              <a:t>فشارمتوسط(فیدر</a:t>
            </a:r>
            <a:r>
              <a:rPr lang="en-US" sz="2400" dirty="0" smtClean="0">
                <a:cs typeface="B Nazanin" pitchFamily="2" charset="-78"/>
              </a:rPr>
              <a:t>KV</a:t>
            </a:r>
            <a:r>
              <a:rPr lang="fa-IR" sz="2400" dirty="0" smtClean="0">
                <a:cs typeface="B Nazanin" pitchFamily="2" charset="-78"/>
              </a:rPr>
              <a:t>20</a:t>
            </a:r>
            <a:r>
              <a:rPr lang="fa-IR" sz="2400" dirty="0">
                <a:cs typeface="B Nazanin" pitchFamily="2" charset="-78"/>
              </a:rPr>
              <a:t>) شده که به علت </a:t>
            </a:r>
            <a:r>
              <a:rPr lang="fa-IR" sz="2400" dirty="0" smtClean="0">
                <a:cs typeface="B Nazanin" pitchFamily="2" charset="-78"/>
              </a:rPr>
              <a:t>برخورد با فازکناری </a:t>
            </a:r>
            <a:r>
              <a:rPr lang="fa-IR" sz="2400" dirty="0">
                <a:cs typeface="B Nazanin" pitchFamily="2" charset="-78"/>
              </a:rPr>
              <a:t>شبکه منجربه بروزحادثه گشته </a:t>
            </a:r>
            <a:r>
              <a:rPr lang="fa-IR" sz="2400" dirty="0" smtClean="0">
                <a:cs typeface="B Nazanin" pitchFamily="2" charset="-78"/>
              </a:rPr>
              <a:t>است .نفراول فوت شده- نفردوم دچار60 درصد سوختگی </a:t>
            </a:r>
            <a:r>
              <a:rPr lang="fa-IR" sz="2400" dirty="0">
                <a:cs typeface="B Nazanin" pitchFamily="2" charset="-78"/>
              </a:rPr>
              <a:t>بدن- نفرسوم قطع(دست وپا) عضوشده </a:t>
            </a:r>
            <a:r>
              <a:rPr lang="fa-IR" sz="2400" dirty="0" smtClean="0">
                <a:cs typeface="B Nazanin" pitchFamily="2" charset="-78"/>
              </a:rPr>
              <a:t>است.</a:t>
            </a:r>
            <a:endParaRPr lang="en-US" sz="2400" dirty="0">
              <a:cs typeface="B Nazanin" pitchFamily="2" charset="-7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E:\همایش\حوادث\ساوه\untitled2.bmp"/>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56"/>
            <a:ext cx="8229600" cy="703282"/>
          </a:xfrm>
        </p:spPr>
        <p:txBody>
          <a:bodyPr>
            <a:normAutofit fontScale="90000"/>
          </a:bodyPr>
          <a:lstStyle/>
          <a:p>
            <a:r>
              <a:rPr lang="fa-IR" dirty="0" smtClean="0"/>
              <a:t>شرح حادثه</a:t>
            </a:r>
            <a:endParaRPr lang="en-US" dirty="0"/>
          </a:p>
        </p:txBody>
      </p:sp>
      <p:sp>
        <p:nvSpPr>
          <p:cNvPr id="3" name="Content Placeholder 2"/>
          <p:cNvSpPr>
            <a:spLocks noGrp="1"/>
          </p:cNvSpPr>
          <p:nvPr>
            <p:ph idx="1"/>
          </p:nvPr>
        </p:nvSpPr>
        <p:spPr>
          <a:xfrm>
            <a:off x="457200" y="1928802"/>
            <a:ext cx="8229600" cy="4572032"/>
          </a:xfrm>
        </p:spPr>
        <p:txBody>
          <a:bodyPr/>
          <a:lstStyle/>
          <a:p>
            <a:pPr algn="ctr" rtl="1">
              <a:buNone/>
            </a:pPr>
            <a:r>
              <a:rPr lang="fa-IR" sz="2800" dirty="0" smtClean="0">
                <a:cs typeface="B Nazanin" pitchFamily="2" charset="-78"/>
              </a:rPr>
              <a:t> </a:t>
            </a:r>
            <a:r>
              <a:rPr lang="fa-IR" sz="2800" dirty="0">
                <a:cs typeface="B Nazanin" pitchFamily="2" charset="-78"/>
              </a:rPr>
              <a:t>علی نادری متولد 1360 در حادثه روزسه شنبه مورخه </a:t>
            </a:r>
            <a:r>
              <a:rPr lang="fa-IR" sz="2800" dirty="0" smtClean="0">
                <a:cs typeface="B Nazanin" pitchFamily="2" charset="-78"/>
              </a:rPr>
              <a:t>94/08/19 </a:t>
            </a:r>
            <a:r>
              <a:rPr lang="fa-IR" sz="2800" dirty="0">
                <a:cs typeface="B Nazanin" pitchFamily="2" charset="-78"/>
              </a:rPr>
              <a:t>در روستای محمود آباد ،به دلیل استفاده از سه راهی معیوب </a:t>
            </a:r>
            <a:r>
              <a:rPr lang="fa-IR" sz="2800" dirty="0" smtClean="0">
                <a:cs typeface="B Nazanin" pitchFamily="2" charset="-78"/>
              </a:rPr>
              <a:t>(قسمتی از سیم  </a:t>
            </a:r>
            <a:r>
              <a:rPr lang="fa-IR" sz="2800" dirty="0">
                <a:cs typeface="B Nazanin" pitchFamily="2" charset="-78"/>
              </a:rPr>
              <a:t>سه راهی لختی داشته است)  در مسیر بعد از کنتور و به دلیل خیس بودن زمین  دچار حادثه برقگرفتگی شده و توسط اعضای خانواده به اورژانس انتقال پیدا میکند که در مسیر اورژانس هیچگونه علائم حیاتی نداشته و پس از اعزام به بیمارستان هم عملیات </a:t>
            </a:r>
            <a:r>
              <a:rPr lang="en-US" sz="2800" dirty="0">
                <a:cs typeface="B Nazanin" pitchFamily="2" charset="-78"/>
              </a:rPr>
              <a:t>CPR</a:t>
            </a:r>
            <a:r>
              <a:rPr lang="fa-IR" sz="2800" dirty="0">
                <a:cs typeface="B Nazanin" pitchFamily="2" charset="-78"/>
              </a:rPr>
              <a:t> روی شخص صورت میگرد ولی بی فایده بوده و در نهایت منجر به مرگ فرد میگردد.</a:t>
            </a:r>
            <a:endParaRPr lang="en-US" sz="2800" dirty="0">
              <a:cs typeface="B Nazanin" pitchFamily="2" charset="-78"/>
            </a:endParaRPr>
          </a:p>
          <a:p>
            <a:pPr>
              <a:buNone/>
            </a:pP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E:\همایش\حوادث\حادثه هندودر\1447232428008.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100" y="274638"/>
            <a:ext cx="7499350" cy="6583362"/>
          </a:xfrm>
        </p:spPr>
        <p:txBody>
          <a:bodyPr/>
          <a:lstStyle/>
          <a:p>
            <a:pPr algn="ctr">
              <a:defRPr/>
            </a:pPr>
            <a:r>
              <a:rPr lang="fa-IR" dirty="0" smtClean="0">
                <a:cs typeface="B Nazanin" pitchFamily="2" charset="-78"/>
              </a:rPr>
              <a:t> </a:t>
            </a:r>
            <a:endParaRPr lang="en-US" dirty="0">
              <a:cs typeface="B Nazanin" pitchFamily="2" charset="-78"/>
            </a:endParaRPr>
          </a:p>
        </p:txBody>
      </p:sp>
      <p:sp>
        <p:nvSpPr>
          <p:cNvPr id="10243" name="AutoShape 3"/>
          <p:cNvSpPr>
            <a:spLocks noChangeArrowheads="1"/>
          </p:cNvSpPr>
          <p:nvPr/>
        </p:nvSpPr>
        <p:spPr bwMode="auto">
          <a:xfrm>
            <a:off x="857250" y="212725"/>
            <a:ext cx="7105650" cy="2878138"/>
          </a:xfrm>
          <a:prstGeom prst="roundRect">
            <a:avLst>
              <a:gd name="adj" fmla="val 16667"/>
            </a:avLst>
          </a:prstGeom>
          <a:gradFill rotWithShape="1">
            <a:gsLst>
              <a:gs pos="0">
                <a:srgbClr val="9966FF"/>
              </a:gs>
              <a:gs pos="100000">
                <a:srgbClr val="000000"/>
              </a:gs>
            </a:gsLst>
            <a:path path="shape">
              <a:fillToRect l="50000" t="50000" r="50000" b="50000"/>
            </a:path>
          </a:gradFill>
          <a:ln w="0">
            <a:solidFill>
              <a:srgbClr val="FFFFFF"/>
            </a:solidFill>
            <a:round/>
            <a:headEnd/>
            <a:tailEnd/>
          </a:ln>
        </p:spPr>
        <p:txBody>
          <a:bodyPr/>
          <a:lstStyle/>
          <a:p>
            <a:pPr algn="ctr"/>
            <a:endParaRPr lang="ar-SA" sz="4500" b="1">
              <a:solidFill>
                <a:srgbClr val="FFFF66"/>
              </a:solidFill>
              <a:latin typeface="IranNastaliq" pitchFamily="18" charset="0"/>
              <a:cs typeface="IranNastaliq" pitchFamily="18" charset="0"/>
            </a:endParaRPr>
          </a:p>
          <a:p>
            <a:pPr algn="ctr" rtl="1"/>
            <a:r>
              <a:rPr lang="ar-SA" sz="4500" b="1">
                <a:solidFill>
                  <a:srgbClr val="FFFF66"/>
                </a:solidFill>
                <a:latin typeface="IranNastaliq" pitchFamily="18" charset="0"/>
                <a:cs typeface="IranNastaliq" pitchFamily="18" charset="0"/>
              </a:rPr>
              <a:t>رسوال  اکرم (ص) میفرمایند</a:t>
            </a:r>
          </a:p>
        </p:txBody>
      </p:sp>
      <p:sp>
        <p:nvSpPr>
          <p:cNvPr id="9" name="Text Box 2"/>
          <p:cNvSpPr txBox="1">
            <a:spLocks noChangeArrowheads="1"/>
          </p:cNvSpPr>
          <p:nvPr/>
        </p:nvSpPr>
        <p:spPr bwMode="auto">
          <a:xfrm>
            <a:off x="844550" y="4000500"/>
            <a:ext cx="7543800" cy="2554288"/>
          </a:xfrm>
          <a:prstGeom prst="rect">
            <a:avLst/>
          </a:prstGeom>
          <a:noFill/>
          <a:ln w="9525">
            <a:noFill/>
            <a:miter lim="800000"/>
            <a:headEnd/>
            <a:tailEnd/>
          </a:ln>
        </p:spPr>
        <p:txBody>
          <a:bodyPr>
            <a:spAutoFit/>
          </a:bodyPr>
          <a:lstStyle/>
          <a:p>
            <a:pPr algn="ctr">
              <a:spcBef>
                <a:spcPct val="50000"/>
              </a:spcBef>
              <a:defRPr/>
            </a:pPr>
            <a:r>
              <a:rPr lang="ar-SA" sz="4000" b="1" dirty="0">
                <a:solidFill>
                  <a:srgbClr val="0000FF"/>
                </a:solidFill>
                <a:latin typeface="+mn-lt"/>
                <a:cs typeface="IranNastaliq" pitchFamily="18" charset="0"/>
              </a:rPr>
              <a:t>نعمتان مجهولتان الصحه والامان</a:t>
            </a:r>
          </a:p>
          <a:p>
            <a:pPr algn="ctr">
              <a:spcBef>
                <a:spcPct val="50000"/>
              </a:spcBef>
              <a:defRPr/>
            </a:pPr>
            <a:r>
              <a:rPr lang="ar-SA" sz="4000" b="1" dirty="0">
                <a:solidFill>
                  <a:srgbClr val="0000FF"/>
                </a:solidFill>
                <a:latin typeface="+mn-lt"/>
                <a:cs typeface="IranNastaliq" pitchFamily="18" charset="0"/>
              </a:rPr>
              <a:t>دو نعمت است که قدرشان شناخته نمیشود ،صحت بدن وایمنی</a:t>
            </a:r>
            <a:endParaRPr lang="fa-IR" sz="4000" b="1" dirty="0">
              <a:solidFill>
                <a:srgbClr val="0000FF"/>
              </a:solidFill>
              <a:latin typeface="+mn-lt"/>
              <a:cs typeface="IranNastaliq" pitchFamily="18" charset="0"/>
            </a:endParaRPr>
          </a:p>
          <a:p>
            <a:pPr algn="ctr">
              <a:spcBef>
                <a:spcPct val="50000"/>
              </a:spcBef>
              <a:defRPr/>
            </a:pPr>
            <a:r>
              <a:rPr lang="ar-SA" sz="4000" dirty="0">
                <a:solidFill>
                  <a:srgbClr val="0000FF"/>
                </a:solidFill>
                <a:latin typeface="Times New Roman" pitchFamily="18" charset="0"/>
                <a:cs typeface="Titr" pitchFamily="2" charset="-78"/>
              </a:rPr>
              <a:t> </a:t>
            </a:r>
            <a:endParaRPr lang="en-US" sz="4500" dirty="0">
              <a:solidFill>
                <a:srgbClr val="0000FF"/>
              </a:solidFill>
              <a:latin typeface="Times New Roman" pitchFamily="18" charset="0"/>
              <a:cs typeface="Titr" pitchFamily="2" charset="-78"/>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2918"/>
            <a:ext cx="8229600" cy="928694"/>
          </a:xfrm>
        </p:spPr>
        <p:txBody>
          <a:bodyPr/>
          <a:lstStyle/>
          <a:p>
            <a:r>
              <a:rPr lang="fa-IR" dirty="0" smtClean="0"/>
              <a:t>شرح حادثه</a:t>
            </a:r>
            <a:endParaRPr lang="en-US" dirty="0"/>
          </a:p>
        </p:txBody>
      </p:sp>
      <p:sp>
        <p:nvSpPr>
          <p:cNvPr id="3" name="Content Placeholder 2"/>
          <p:cNvSpPr>
            <a:spLocks noGrp="1"/>
          </p:cNvSpPr>
          <p:nvPr>
            <p:ph idx="1"/>
          </p:nvPr>
        </p:nvSpPr>
        <p:spPr/>
        <p:txBody>
          <a:bodyPr>
            <a:normAutofit/>
          </a:bodyPr>
          <a:lstStyle/>
          <a:p>
            <a:pPr algn="r" rtl="1">
              <a:buNone/>
            </a:pPr>
            <a:r>
              <a:rPr lang="fa-IR" sz="2800" dirty="0" smtClean="0">
                <a:cs typeface="B Nazanin" pitchFamily="2" charset="-78"/>
              </a:rPr>
              <a:t> حدود ساعت 17:30شخصی به نام محمدرضا رضایی 35 ساله از کارمندان نظام مهندسی جهت اندازه گیری ارتفاع ساختمانی به بالای ساختمان رفته وتوسط متر شروع به اندازه گیری ارتفاع ساختمان مینماید.پس از پایان کار ناگهان وزش باد متر را به حوزه سیم 20کیلوولت برده و منجر به قطع 2المنت سرخط شهرک میگردد که موجبات مرگ شخص را بوجود میاورد.</a:t>
            </a:r>
            <a:endParaRPr lang="en-US" sz="2800" dirty="0">
              <a:cs typeface="B Nazanin" pitchFamily="2" charset="-78"/>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E:\همایش\حوادث\اراک\حادثه مردمی محمد رضا رضایی\IMG_۲۰۱۵۱۱۲۰_۱۴۲۸۲۶.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214438"/>
          </a:xfrm>
          <a:solidFill>
            <a:schemeClr val="tx2">
              <a:lumMod val="40000"/>
              <a:lumOff val="60000"/>
            </a:schemeClr>
          </a:solidFill>
        </p:spPr>
        <p:txBody>
          <a:bodyPr/>
          <a:lstStyle/>
          <a:p>
            <a:pPr algn="ctr" eaLnBrk="1" fontAlgn="auto" hangingPunct="1">
              <a:spcAft>
                <a:spcPts val="0"/>
              </a:spcAft>
              <a:defRPr/>
            </a:pPr>
            <a:r>
              <a:rPr lang="ar-SA" sz="5400" dirty="0" smtClean="0">
                <a:solidFill>
                  <a:schemeClr val="tx2">
                    <a:satMod val="130000"/>
                  </a:schemeClr>
                </a:solidFill>
                <a:cs typeface="B Nazanin" pitchFamily="2" charset="-78"/>
              </a:rPr>
              <a:t>خطر در زمان حفاري</a:t>
            </a:r>
            <a:endParaRPr lang="en-US" sz="5400" dirty="0">
              <a:solidFill>
                <a:schemeClr val="tx2">
                  <a:satMod val="130000"/>
                </a:schemeClr>
              </a:solidFill>
              <a:cs typeface="B Nazanin" pitchFamily="2" charset="-78"/>
            </a:endParaRPr>
          </a:p>
        </p:txBody>
      </p:sp>
      <p:sp>
        <p:nvSpPr>
          <p:cNvPr id="3" name="Content Placeholder 2"/>
          <p:cNvSpPr>
            <a:spLocks noGrp="1"/>
          </p:cNvSpPr>
          <p:nvPr>
            <p:ph idx="1"/>
          </p:nvPr>
        </p:nvSpPr>
        <p:spPr>
          <a:xfrm>
            <a:off x="457200" y="1285875"/>
            <a:ext cx="8229600" cy="1614488"/>
          </a:xfrm>
        </p:spPr>
        <p:txBody>
          <a:bodyPr/>
          <a:lstStyle/>
          <a:p>
            <a:pPr algn="just" rtl="1" eaLnBrk="1" hangingPunct="1"/>
            <a:r>
              <a:rPr lang="ar-SA" altLang="fa-IR" sz="2800" smtClean="0">
                <a:cs typeface="B Nazanin" pitchFamily="2" charset="-78"/>
              </a:rPr>
              <a:t>کارگر ساختماني حين حفاري بدون توجه به آجرچيني و کابل 20000 ولت به کندن ادامه مي دهد. متأسفانه به محض زخمي شدن کابل و ورود به حوزه الکتريکي شبکه، جان خود را از دست مي دهد.</a:t>
            </a:r>
            <a:endParaRPr lang="en-US" altLang="fa-IR" sz="2800" smtClean="0">
              <a:cs typeface="B Nazanin" pitchFamily="2" charset="-78"/>
            </a:endParaRPr>
          </a:p>
        </p:txBody>
      </p:sp>
      <p:pic>
        <p:nvPicPr>
          <p:cNvPr id="82946" name="Picture 2" descr="F:\حادثه\همایش مورخ 92.9.4\IMG_0017web.jpg"/>
          <p:cNvPicPr>
            <a:picLocks noChangeAspect="1" noChangeArrowheads="1"/>
          </p:cNvPicPr>
          <p:nvPr/>
        </p:nvPicPr>
        <p:blipFill>
          <a:blip r:embed="rId2" cstate="print"/>
          <a:srcRect/>
          <a:stretch>
            <a:fillRect/>
          </a:stretch>
        </p:blipFill>
        <p:spPr bwMode="auto">
          <a:xfrm>
            <a:off x="0" y="3000375"/>
            <a:ext cx="4516438" cy="3857625"/>
          </a:xfrm>
          <a:prstGeom prst="rect">
            <a:avLst/>
          </a:prstGeom>
          <a:noFill/>
          <a:ln w="9525">
            <a:noFill/>
            <a:miter lim="800000"/>
            <a:headEnd/>
            <a:tailEnd/>
          </a:ln>
        </p:spPr>
      </p:pic>
      <p:pic>
        <p:nvPicPr>
          <p:cNvPr id="82947" name="Picture 3" descr="F:\حادثه\همایش مورخ 92.9.4\IMG_0019web1.jpg"/>
          <p:cNvPicPr>
            <a:picLocks noChangeAspect="1" noChangeArrowheads="1"/>
          </p:cNvPicPr>
          <p:nvPr/>
        </p:nvPicPr>
        <p:blipFill>
          <a:blip r:embed="rId3" cstate="print"/>
          <a:srcRect/>
          <a:stretch>
            <a:fillRect/>
          </a:stretch>
        </p:blipFill>
        <p:spPr bwMode="auto">
          <a:xfrm>
            <a:off x="4572000" y="3071813"/>
            <a:ext cx="4572000" cy="37861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82947"/>
                                        </p:tgtEl>
                                        <p:attrNameLst>
                                          <p:attrName>style.visibility</p:attrName>
                                        </p:attrNameLst>
                                      </p:cBhvr>
                                      <p:to>
                                        <p:strVal val="visible"/>
                                      </p:to>
                                    </p:set>
                                    <p:anim calcmode="lin" valueType="num">
                                      <p:cBhvr>
                                        <p:cTn id="12" dur="500" fill="hold"/>
                                        <p:tgtEl>
                                          <p:spTgt spid="82947"/>
                                        </p:tgtEl>
                                        <p:attrNameLst>
                                          <p:attrName>ppt_w</p:attrName>
                                        </p:attrNameLst>
                                      </p:cBhvr>
                                      <p:tavLst>
                                        <p:tav tm="0">
                                          <p:val>
                                            <p:fltVal val="0"/>
                                          </p:val>
                                        </p:tav>
                                        <p:tav tm="100000">
                                          <p:val>
                                            <p:strVal val="#ppt_w"/>
                                          </p:val>
                                        </p:tav>
                                      </p:tavLst>
                                    </p:anim>
                                    <p:anim calcmode="lin" valueType="num">
                                      <p:cBhvr>
                                        <p:cTn id="13" dur="500" fill="hold"/>
                                        <p:tgtEl>
                                          <p:spTgt spid="82947"/>
                                        </p:tgtEl>
                                        <p:attrNameLst>
                                          <p:attrName>ppt_h</p:attrName>
                                        </p:attrNameLst>
                                      </p:cBhvr>
                                      <p:tavLst>
                                        <p:tav tm="0">
                                          <p:val>
                                            <p:fltVal val="0"/>
                                          </p:val>
                                        </p:tav>
                                        <p:tav tm="100000">
                                          <p:val>
                                            <p:strVal val="#ppt_h"/>
                                          </p:val>
                                        </p:tav>
                                      </p:tavLst>
                                    </p:anim>
                                    <p:animEffect transition="in" filter="fade">
                                      <p:cBhvr>
                                        <p:cTn id="14" dur="500"/>
                                        <p:tgtEl>
                                          <p:spTgt spid="82947"/>
                                        </p:tgtEl>
                                      </p:cBhvr>
                                    </p:animEffect>
                                  </p:childTnLst>
                                </p:cTn>
                              </p:par>
                              <p:par>
                                <p:cTn id="15" presetID="53" presetClass="entr" presetSubtype="0" fill="hold" nodeType="withEffect">
                                  <p:stCondLst>
                                    <p:cond delay="0"/>
                                  </p:stCondLst>
                                  <p:childTnLst>
                                    <p:set>
                                      <p:cBhvr>
                                        <p:cTn id="16" dur="1" fill="hold">
                                          <p:stCondLst>
                                            <p:cond delay="0"/>
                                          </p:stCondLst>
                                        </p:cTn>
                                        <p:tgtEl>
                                          <p:spTgt spid="82946"/>
                                        </p:tgtEl>
                                        <p:attrNameLst>
                                          <p:attrName>style.visibility</p:attrName>
                                        </p:attrNameLst>
                                      </p:cBhvr>
                                      <p:to>
                                        <p:strVal val="visible"/>
                                      </p:to>
                                    </p:set>
                                    <p:anim calcmode="lin" valueType="num">
                                      <p:cBhvr>
                                        <p:cTn id="17" dur="500" fill="hold"/>
                                        <p:tgtEl>
                                          <p:spTgt spid="82946"/>
                                        </p:tgtEl>
                                        <p:attrNameLst>
                                          <p:attrName>ppt_w</p:attrName>
                                        </p:attrNameLst>
                                      </p:cBhvr>
                                      <p:tavLst>
                                        <p:tav tm="0">
                                          <p:val>
                                            <p:fltVal val="0"/>
                                          </p:val>
                                        </p:tav>
                                        <p:tav tm="100000">
                                          <p:val>
                                            <p:strVal val="#ppt_w"/>
                                          </p:val>
                                        </p:tav>
                                      </p:tavLst>
                                    </p:anim>
                                    <p:anim calcmode="lin" valueType="num">
                                      <p:cBhvr>
                                        <p:cTn id="18" dur="500" fill="hold"/>
                                        <p:tgtEl>
                                          <p:spTgt spid="82946"/>
                                        </p:tgtEl>
                                        <p:attrNameLst>
                                          <p:attrName>ppt_h</p:attrName>
                                        </p:attrNameLst>
                                      </p:cBhvr>
                                      <p:tavLst>
                                        <p:tav tm="0">
                                          <p:val>
                                            <p:fltVal val="0"/>
                                          </p:val>
                                        </p:tav>
                                        <p:tav tm="100000">
                                          <p:val>
                                            <p:strVal val="#ppt_h"/>
                                          </p:val>
                                        </p:tav>
                                      </p:tavLst>
                                    </p:anim>
                                    <p:animEffect transition="in" filter="fade">
                                      <p:cBhvr>
                                        <p:cTn id="19" dur="500"/>
                                        <p:tgtEl>
                                          <p:spTgt spid="8294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0" presetClass="exit" presetSubtype="0" fill="hold" nodeType="clickEffect">
                                  <p:stCondLst>
                                    <p:cond delay="0"/>
                                  </p:stCondLst>
                                  <p:childTnLst>
                                    <p:animEffect transition="out" filter="fade">
                                      <p:cBhvr>
                                        <p:cTn id="23" dur="800" accel="100000">
                                          <p:stCondLst>
                                            <p:cond delay="200"/>
                                          </p:stCondLst>
                                        </p:cTn>
                                        <p:tgtEl>
                                          <p:spTgt spid="82947"/>
                                        </p:tgtEl>
                                      </p:cBhvr>
                                    </p:animEffect>
                                    <p:anim calcmode="lin" valueType="num">
                                      <p:cBhvr>
                                        <p:cTn id="24" dur="800" accel="100000">
                                          <p:stCondLst>
                                            <p:cond delay="200"/>
                                          </p:stCondLst>
                                        </p:cTn>
                                        <p:tgtEl>
                                          <p:spTgt spid="82947"/>
                                        </p:tgtEl>
                                        <p:attrNameLst>
                                          <p:attrName>style.rotation</p:attrName>
                                        </p:attrNameLst>
                                      </p:cBhvr>
                                      <p:tavLst>
                                        <p:tav tm="0">
                                          <p:val>
                                            <p:fltVal val="0"/>
                                          </p:val>
                                        </p:tav>
                                        <p:tav tm="100000">
                                          <p:val>
                                            <p:fltVal val="-90"/>
                                          </p:val>
                                        </p:tav>
                                      </p:tavLst>
                                    </p:anim>
                                    <p:anim calcmode="lin" valueType="num">
                                      <p:cBhvr>
                                        <p:cTn id="25" dur="200" decel="100000"/>
                                        <p:tgtEl>
                                          <p:spTgt spid="82947"/>
                                        </p:tgtEl>
                                        <p:attrNameLst>
                                          <p:attrName>ppt_x</p:attrName>
                                        </p:attrNameLst>
                                      </p:cBhvr>
                                      <p:tavLst>
                                        <p:tav tm="0">
                                          <p:val>
                                            <p:strVal val="ppt_x"/>
                                          </p:val>
                                        </p:tav>
                                        <p:tav tm="100000">
                                          <p:val>
                                            <p:strVal val="ppt_x-0.05"/>
                                          </p:val>
                                        </p:tav>
                                      </p:tavLst>
                                    </p:anim>
                                    <p:anim calcmode="lin" valueType="num">
                                      <p:cBhvr>
                                        <p:cTn id="26" dur="200" decel="100000"/>
                                        <p:tgtEl>
                                          <p:spTgt spid="82947"/>
                                        </p:tgtEl>
                                        <p:attrNameLst>
                                          <p:attrName>ppt_y</p:attrName>
                                        </p:attrNameLst>
                                      </p:cBhvr>
                                      <p:tavLst>
                                        <p:tav tm="0">
                                          <p:val>
                                            <p:strVal val="ppt_y"/>
                                          </p:val>
                                        </p:tav>
                                        <p:tav tm="100000">
                                          <p:val>
                                            <p:strVal val="ppt_y+0.1"/>
                                          </p:val>
                                        </p:tav>
                                      </p:tavLst>
                                    </p:anim>
                                    <p:anim calcmode="lin" valueType="num">
                                      <p:cBhvr>
                                        <p:cTn id="27" dur="800" accel="100000">
                                          <p:stCondLst>
                                            <p:cond delay="200"/>
                                          </p:stCondLst>
                                        </p:cTn>
                                        <p:tgtEl>
                                          <p:spTgt spid="82947"/>
                                        </p:tgtEl>
                                        <p:attrNameLst>
                                          <p:attrName>ppt_x</p:attrName>
                                        </p:attrNameLst>
                                      </p:cBhvr>
                                      <p:tavLst>
                                        <p:tav tm="0">
                                          <p:val>
                                            <p:strVal val="ppt_x"/>
                                          </p:val>
                                        </p:tav>
                                        <p:tav tm="100000">
                                          <p:val>
                                            <p:strVal val="ppt_x+0.4+0.05"/>
                                          </p:val>
                                        </p:tav>
                                      </p:tavLst>
                                    </p:anim>
                                    <p:anim calcmode="lin" valueType="num">
                                      <p:cBhvr>
                                        <p:cTn id="28" dur="800" accel="100000">
                                          <p:stCondLst>
                                            <p:cond delay="200"/>
                                          </p:stCondLst>
                                        </p:cTn>
                                        <p:tgtEl>
                                          <p:spTgt spid="82947"/>
                                        </p:tgtEl>
                                        <p:attrNameLst>
                                          <p:attrName>ppt_y</p:attrName>
                                        </p:attrNameLst>
                                      </p:cBhvr>
                                      <p:tavLst>
                                        <p:tav tm="0">
                                          <p:val>
                                            <p:strVal val="ppt_y"/>
                                          </p:val>
                                        </p:tav>
                                        <p:tav tm="100000">
                                          <p:val>
                                            <p:strVal val="ppt_y-0.4-0.1"/>
                                          </p:val>
                                        </p:tav>
                                      </p:tavLst>
                                    </p:anim>
                                    <p:set>
                                      <p:cBhvr>
                                        <p:cTn id="29" dur="1" fill="hold">
                                          <p:stCondLst>
                                            <p:cond delay="999"/>
                                          </p:stCondLst>
                                        </p:cTn>
                                        <p:tgtEl>
                                          <p:spTgt spid="829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457200" y="500042"/>
            <a:ext cx="8229600" cy="1571636"/>
          </a:xfrm>
        </p:spPr>
        <p:txBody>
          <a:bodyPr>
            <a:noAutofit/>
          </a:bodyPr>
          <a:lstStyle/>
          <a:p>
            <a:pPr algn="ctr" eaLnBrk="1" fontAlgn="auto" hangingPunct="1">
              <a:spcAft>
                <a:spcPts val="0"/>
              </a:spcAft>
              <a:defRPr/>
            </a:pPr>
            <a:r>
              <a:rPr lang="fa-IR" sz="2400" b="1" dirty="0" smtClean="0">
                <a:solidFill>
                  <a:schemeClr val="accent5">
                    <a:lumMod val="75000"/>
                  </a:schemeClr>
                </a:solidFill>
                <a:cs typeface="B Nazanin" pitchFamily="2" charset="-78"/>
              </a:rPr>
              <a:t>برق گرفتگي هنگام نصب آنتن تلويزيون</a:t>
            </a:r>
            <a:br>
              <a:rPr lang="fa-IR" sz="2400" b="1" dirty="0" smtClean="0">
                <a:solidFill>
                  <a:schemeClr val="accent5">
                    <a:lumMod val="75000"/>
                  </a:schemeClr>
                </a:solidFill>
                <a:cs typeface="B Nazanin" pitchFamily="2" charset="-78"/>
              </a:rPr>
            </a:br>
            <a:r>
              <a:rPr lang="fa-IR" sz="2400" b="1" dirty="0" smtClean="0">
                <a:solidFill>
                  <a:schemeClr val="accent5">
                    <a:lumMod val="75000"/>
                  </a:schemeClr>
                </a:solidFill>
                <a:cs typeface="B Nazanin" pitchFamily="2" charset="-78"/>
              </a:rPr>
              <a:t>برخورد میله فلزی آنتن به شبکه برق</a:t>
            </a:r>
          </a:p>
        </p:txBody>
      </p:sp>
      <p:sp>
        <p:nvSpPr>
          <p:cNvPr id="50179" name="Content Placeholder 2"/>
          <p:cNvSpPr>
            <a:spLocks noGrp="1"/>
          </p:cNvSpPr>
          <p:nvPr>
            <p:ph idx="1"/>
          </p:nvPr>
        </p:nvSpPr>
        <p:spPr/>
        <p:txBody>
          <a:bodyPr/>
          <a:lstStyle/>
          <a:p>
            <a:pPr eaLnBrk="1" hangingPunct="1">
              <a:buNone/>
            </a:pPr>
            <a:r>
              <a:rPr lang="en-US" altLang="fa-IR" dirty="0" smtClean="0">
                <a:ea typeface="Majalla UI"/>
              </a:rPr>
              <a:t> </a:t>
            </a:r>
            <a:endParaRPr lang="fa-IR" altLang="fa-IR" dirty="0" smtClean="0">
              <a:ea typeface="Majalla UI"/>
            </a:endParaRPr>
          </a:p>
        </p:txBody>
      </p:sp>
      <p:pic>
        <p:nvPicPr>
          <p:cNvPr id="19460" name="Picture 3" descr="1_z-%20(1)"/>
          <p:cNvPicPr>
            <a:picLocks noChangeAspect="1" noChangeArrowheads="1"/>
          </p:cNvPicPr>
          <p:nvPr/>
        </p:nvPicPr>
        <p:blipFill>
          <a:blip r:embed="rId2" cstate="print"/>
          <a:srcRect/>
          <a:stretch>
            <a:fillRect/>
          </a:stretch>
        </p:blipFill>
        <p:spPr bwMode="auto">
          <a:xfrm>
            <a:off x="357158" y="2071678"/>
            <a:ext cx="8786842" cy="4786322"/>
          </a:xfrm>
          <a:prstGeom prst="rect">
            <a:avLst/>
          </a:prstGeom>
          <a:noFill/>
          <a:ln w="9525">
            <a:noFill/>
            <a:miter lim="800000"/>
            <a:headEnd/>
            <a:tailEnd/>
          </a:ln>
        </p:spPr>
      </p:pic>
    </p:spTree>
  </p:cSld>
  <p:clrMapOvr>
    <a:masterClrMapping/>
  </p:clrMapOvr>
  <p:transition advTm="1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additive="base">
                                        <p:cTn id="7" dur="500" fill="hold"/>
                                        <p:tgtEl>
                                          <p:spTgt spid="19460"/>
                                        </p:tgtEl>
                                        <p:attrNameLst>
                                          <p:attrName>ppt_x</p:attrName>
                                        </p:attrNameLst>
                                      </p:cBhvr>
                                      <p:tavLst>
                                        <p:tav tm="0">
                                          <p:val>
                                            <p:strVal val="#ppt_x"/>
                                          </p:val>
                                        </p:tav>
                                        <p:tav tm="100000">
                                          <p:val>
                                            <p:strVal val="#ppt_x"/>
                                          </p:val>
                                        </p:tav>
                                      </p:tavLst>
                                    </p:anim>
                                    <p:anim calcmode="lin" valueType="num">
                                      <p:cBhvr additive="base">
                                        <p:cTn id="8" dur="500" fill="hold"/>
                                        <p:tgtEl>
                                          <p:spTgt spid="19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457200" y="857232"/>
            <a:ext cx="8229600" cy="928706"/>
          </a:xfrm>
        </p:spPr>
        <p:txBody>
          <a:bodyPr>
            <a:normAutofit fontScale="90000"/>
          </a:bodyPr>
          <a:lstStyle/>
          <a:p>
            <a:pPr algn="just" rtl="1" eaLnBrk="1" fontAlgn="auto" hangingPunct="1">
              <a:spcAft>
                <a:spcPts val="0"/>
              </a:spcAft>
              <a:defRPr/>
            </a:pPr>
            <a:r>
              <a:rPr lang="fa-IR" sz="2800" b="1" dirty="0" smtClean="0">
                <a:solidFill>
                  <a:schemeClr val="tx2">
                    <a:satMod val="130000"/>
                  </a:schemeClr>
                </a:solidFill>
                <a:cs typeface="B Nazanin" pitchFamily="2" charset="-78"/>
              </a:rPr>
              <a:t>در تاریخ 90/12/20 آقای عبدالرضا میرزایی 32 ساله بدلیل اقدام به وصل غیر مجاز برق </a:t>
            </a:r>
            <a:r>
              <a:rPr lang="ar-SA" sz="2800" b="1" dirty="0" smtClean="0">
                <a:solidFill>
                  <a:schemeClr val="tx2">
                    <a:satMod val="130000"/>
                  </a:schemeClr>
                </a:solidFill>
                <a:cs typeface="B Nazanin" pitchFamily="2" charset="-78"/>
              </a:rPr>
              <a:t>دچار </a:t>
            </a:r>
            <a:r>
              <a:rPr lang="fa-IR" sz="2800" b="1" dirty="0" smtClean="0">
                <a:solidFill>
                  <a:schemeClr val="tx2">
                    <a:satMod val="130000"/>
                  </a:schemeClr>
                </a:solidFill>
                <a:cs typeface="B Nazanin" pitchFamily="2" charset="-78"/>
              </a:rPr>
              <a:t>برقگرفتگی می شود.</a:t>
            </a:r>
            <a:endParaRPr lang="en-US" sz="2800" b="1" dirty="0" smtClean="0">
              <a:solidFill>
                <a:schemeClr val="tx2">
                  <a:satMod val="130000"/>
                </a:schemeClr>
              </a:solidFill>
              <a:cs typeface="B Nazanin" pitchFamily="2" charset="-78"/>
            </a:endParaRPr>
          </a:p>
        </p:txBody>
      </p:sp>
      <p:pic>
        <p:nvPicPr>
          <p:cNvPr id="4" name="Picture 3" descr="IMG_2472.jpg"/>
          <p:cNvPicPr>
            <a:picLocks noChangeAspect="1"/>
          </p:cNvPicPr>
          <p:nvPr/>
        </p:nvPicPr>
        <p:blipFill>
          <a:blip r:embed="rId2" cstate="print"/>
          <a:srcRect/>
          <a:stretch>
            <a:fillRect/>
          </a:stretch>
        </p:blipFill>
        <p:spPr bwMode="auto">
          <a:xfrm>
            <a:off x="285750" y="2000250"/>
            <a:ext cx="4133850" cy="4429125"/>
          </a:xfrm>
          <a:prstGeom prst="rect">
            <a:avLst/>
          </a:prstGeom>
          <a:noFill/>
          <a:ln w="9525">
            <a:noFill/>
            <a:miter lim="800000"/>
            <a:headEnd/>
            <a:tailEnd/>
          </a:ln>
        </p:spPr>
      </p:pic>
      <p:pic>
        <p:nvPicPr>
          <p:cNvPr id="5" name="Picture 4" descr="IMG_2475.jpg"/>
          <p:cNvPicPr>
            <a:picLocks noChangeAspect="1"/>
          </p:cNvPicPr>
          <p:nvPr/>
        </p:nvPicPr>
        <p:blipFill>
          <a:blip r:embed="rId3" cstate="print"/>
          <a:srcRect/>
          <a:stretch>
            <a:fillRect/>
          </a:stretch>
        </p:blipFill>
        <p:spPr bwMode="auto">
          <a:xfrm>
            <a:off x="4475163" y="2000250"/>
            <a:ext cx="4397375" cy="4429125"/>
          </a:xfrm>
          <a:prstGeom prst="rect">
            <a:avLst/>
          </a:prstGeom>
          <a:noFill/>
          <a:ln w="9525">
            <a:noFill/>
            <a:miter lim="800000"/>
            <a:headEnd/>
            <a:tailEnd/>
          </a:ln>
        </p:spPr>
      </p:pic>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mph" presetSubtype="0" fill="hold" nodeType="clickEffect">
                                  <p:stCondLst>
                                    <p:cond delay="0"/>
                                  </p:stCondLst>
                                  <p:childTnLst>
                                    <p:animScale>
                                      <p:cBhvr>
                                        <p:cTn id="25" dur="2000" fill="hold"/>
                                        <p:tgtEl>
                                          <p:spTgt spid="5"/>
                                        </p:tgtEl>
                                      </p:cBhvr>
                                      <p:by x="150000" y="150000"/>
                                    </p:animScale>
                                  </p:childTnLst>
                                </p:cTn>
                              </p:par>
                            </p:childTnLst>
                          </p:cTn>
                        </p:par>
                      </p:childTnLst>
                    </p:cTn>
                  </p:par>
                  <p:par>
                    <p:cTn id="26" fill="hold" nodeType="clickPar">
                      <p:stCondLst>
                        <p:cond delay="indefinite"/>
                      </p:stCondLst>
                      <p:childTnLst>
                        <p:par>
                          <p:cTn id="27" fill="hold" nodeType="withGroup">
                            <p:stCondLst>
                              <p:cond delay="0"/>
                            </p:stCondLst>
                            <p:childTnLst>
                              <p:par>
                                <p:cTn id="28" presetID="6" presetClass="emph" presetSubtype="0" fill="hold" nodeType="clickEffect">
                                  <p:stCondLst>
                                    <p:cond delay="0"/>
                                  </p:stCondLst>
                                  <p:childTnLst>
                                    <p:animScale>
                                      <p:cBhvr>
                                        <p:cTn id="29"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57750" y="142875"/>
            <a:ext cx="4071938" cy="6572250"/>
          </a:xfrm>
        </p:spPr>
        <p:txBody>
          <a:bodyPr/>
          <a:lstStyle/>
          <a:p>
            <a:pPr algn="r" rtl="1" eaLnBrk="1" fontAlgn="auto" hangingPunct="1">
              <a:spcAft>
                <a:spcPts val="0"/>
              </a:spcAft>
              <a:defRPr/>
            </a:pPr>
            <a:r>
              <a:rPr lang="fa-IR" sz="2400" b="1" dirty="0" smtClean="0">
                <a:solidFill>
                  <a:schemeClr val="tx2">
                    <a:satMod val="130000"/>
                  </a:schemeClr>
                </a:solidFill>
                <a:cs typeface="B Nazanin" pitchFamily="2" charset="-78"/>
              </a:rPr>
              <a:t>در تاریخ 92/7/10 </a:t>
            </a:r>
            <a:r>
              <a:rPr lang="ar-SA" sz="2400" b="1" dirty="0" smtClean="0">
                <a:solidFill>
                  <a:schemeClr val="tx2">
                    <a:satMod val="130000"/>
                  </a:schemeClr>
                </a:solidFill>
                <a:cs typeface="B Nazanin" pitchFamily="2" charset="-78"/>
              </a:rPr>
              <a:t>علی رهجو </a:t>
            </a:r>
            <a:r>
              <a:rPr lang="fa-IR" sz="2400" b="1" dirty="0" smtClean="0">
                <a:solidFill>
                  <a:schemeClr val="tx2">
                    <a:satMod val="130000"/>
                  </a:schemeClr>
                </a:solidFill>
                <a:cs typeface="B Nazanin" pitchFamily="2" charset="-78"/>
              </a:rPr>
              <a:t>30 ساله </a:t>
            </a:r>
            <a:r>
              <a:rPr lang="ar-SA" sz="2400" b="1" dirty="0" smtClean="0">
                <a:solidFill>
                  <a:schemeClr val="tx2">
                    <a:satMod val="130000"/>
                  </a:schemeClr>
                </a:solidFill>
                <a:cs typeface="B Nazanin" pitchFamily="2" charset="-78"/>
              </a:rPr>
              <a:t>و محسن صیفوری </a:t>
            </a:r>
            <a:r>
              <a:rPr lang="fa-IR" sz="2400" b="1" dirty="0" smtClean="0">
                <a:solidFill>
                  <a:schemeClr val="tx2">
                    <a:satMod val="130000"/>
                  </a:schemeClr>
                </a:solidFill>
                <a:cs typeface="B Nazanin" pitchFamily="2" charset="-78"/>
              </a:rPr>
              <a:t>32 ساله  </a:t>
            </a:r>
            <a:r>
              <a:rPr lang="ar-SA" sz="2400" b="1" dirty="0" smtClean="0">
                <a:solidFill>
                  <a:schemeClr val="tx2">
                    <a:satMod val="130000"/>
                  </a:schemeClr>
                </a:solidFill>
                <a:cs typeface="B Nazanin" pitchFamily="2" charset="-78"/>
              </a:rPr>
              <a:t>در حین جمع آوری داربست از محل،  یکی از لوله ها وارد حوزه شبکه 20 شده و چون آقای رهجو  با در دست داشتن لوله در مسیر تخلیه قرار می گیرد دچار حادثه می شوند و بالای داربست گیر کرده  و خوشبختانه سقوط نکردند و همچنین آقای صیفوری که از شدت جراحت کمتری برخوردار است انتهای  لوله را در داخل ساختمان در دست داشتند که باز هم باعث پرت شدن ایشان به قسمت انتهایی ساختمان شده است</a:t>
            </a:r>
            <a:r>
              <a:rPr lang="fa-IR" sz="2400" b="1" dirty="0" smtClean="0">
                <a:solidFill>
                  <a:schemeClr val="tx2">
                    <a:satMod val="130000"/>
                  </a:schemeClr>
                </a:solidFill>
                <a:cs typeface="B Nazanin" pitchFamily="2" charset="-78"/>
              </a:rPr>
              <a:t>!</a:t>
            </a:r>
            <a:endParaRPr lang="en-US" sz="2400" b="1" dirty="0" smtClean="0">
              <a:solidFill>
                <a:schemeClr val="tx2">
                  <a:satMod val="130000"/>
                </a:schemeClr>
              </a:solidFill>
              <a:cs typeface="B Nazanin" pitchFamily="2" charset="-78"/>
            </a:endParaRPr>
          </a:p>
        </p:txBody>
      </p:sp>
      <p:sp>
        <p:nvSpPr>
          <p:cNvPr id="52227" name="AutoShape 2" descr="http://10.182.32.32/FarzinSoft/eOrgan/OutputStream/WriteBuffer.aspx?invokeCode=92253496.8641012"/>
          <p:cNvSpPr>
            <a:spLocks noChangeAspect="1" noChangeArrowheads="1"/>
          </p:cNvSpPr>
          <p:nvPr/>
        </p:nvSpPr>
        <p:spPr bwMode="auto">
          <a:xfrm>
            <a:off x="63500" y="-136525"/>
            <a:ext cx="5972175" cy="4476750"/>
          </a:xfrm>
          <a:prstGeom prst="rect">
            <a:avLst/>
          </a:prstGeom>
          <a:noFill/>
          <a:ln w="9525">
            <a:noFill/>
            <a:miter lim="800000"/>
            <a:headEnd/>
            <a:tailEnd/>
          </a:ln>
        </p:spPr>
        <p:txBody>
          <a:bodyPr/>
          <a:lstStyle/>
          <a:p>
            <a:endParaRPr lang="fa-IR" altLang="fa-IR"/>
          </a:p>
        </p:txBody>
      </p:sp>
      <p:pic>
        <p:nvPicPr>
          <p:cNvPr id="6" name="Picture 5" descr="3.bmp"/>
          <p:cNvPicPr>
            <a:picLocks noChangeAspect="1"/>
          </p:cNvPicPr>
          <p:nvPr/>
        </p:nvPicPr>
        <p:blipFill>
          <a:blip r:embed="rId2" cstate="print"/>
          <a:srcRect/>
          <a:stretch>
            <a:fillRect/>
          </a:stretch>
        </p:blipFill>
        <p:spPr bwMode="auto">
          <a:xfrm>
            <a:off x="0" y="0"/>
            <a:ext cx="4643438" cy="3286125"/>
          </a:xfrm>
          <a:prstGeom prst="rect">
            <a:avLst/>
          </a:prstGeom>
          <a:noFill/>
          <a:ln w="9525">
            <a:noFill/>
            <a:miter lim="800000"/>
            <a:headEnd/>
            <a:tailEnd/>
          </a:ln>
        </p:spPr>
      </p:pic>
      <p:pic>
        <p:nvPicPr>
          <p:cNvPr id="7" name="Picture 6" descr="6.bmp"/>
          <p:cNvPicPr>
            <a:picLocks noChangeAspect="1"/>
          </p:cNvPicPr>
          <p:nvPr/>
        </p:nvPicPr>
        <p:blipFill>
          <a:blip r:embed="rId3" cstate="print"/>
          <a:srcRect/>
          <a:stretch>
            <a:fillRect/>
          </a:stretch>
        </p:blipFill>
        <p:spPr bwMode="auto">
          <a:xfrm>
            <a:off x="0" y="3357563"/>
            <a:ext cx="4643438" cy="3500437"/>
          </a:xfrm>
          <a:prstGeom prst="rect">
            <a:avLst/>
          </a:prstGeom>
          <a:noFill/>
          <a:ln w="9525">
            <a:noFill/>
            <a:miter lim="800000"/>
            <a:headEnd/>
            <a:tailEnd/>
          </a:ln>
        </p:spPr>
      </p:pic>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770" decel="100000"/>
                                        <p:tgtEl>
                                          <p:spTgt spid="6"/>
                                        </p:tgtEl>
                                      </p:cBhvr>
                                    </p:animEffect>
                                    <p:animScale>
                                      <p:cBhvr>
                                        <p:cTn id="20" dur="770" decel="100000"/>
                                        <p:tgtEl>
                                          <p:spTgt spid="6"/>
                                        </p:tgtEl>
                                      </p:cBhvr>
                                      <p:from x="10000" y="10000"/>
                                      <p:to x="200000" y="450000"/>
                                    </p:animScale>
                                    <p:animScale>
                                      <p:cBhvr>
                                        <p:cTn id="21" dur="1230" accel="100000" fill="hold">
                                          <p:stCondLst>
                                            <p:cond delay="770"/>
                                          </p:stCondLst>
                                        </p:cTn>
                                        <p:tgtEl>
                                          <p:spTgt spid="6"/>
                                        </p:tgtEl>
                                      </p:cBhvr>
                                      <p:from x="200000" y="450000"/>
                                      <p:to x="100000" y="100000"/>
                                    </p:animScale>
                                    <p:set>
                                      <p:cBhvr>
                                        <p:cTn id="22" dur="770" fill="hold"/>
                                        <p:tgtEl>
                                          <p:spTgt spid="6"/>
                                        </p:tgtEl>
                                        <p:attrNameLst>
                                          <p:attrName>ppt_x</p:attrName>
                                        </p:attrNameLst>
                                      </p:cBhvr>
                                      <p:to>
                                        <p:strVal val="(0.5)"/>
                                      </p:to>
                                    </p:set>
                                    <p:anim from="(0.5)" to="(#ppt_x)" calcmode="lin" valueType="num">
                                      <p:cBhvr>
                                        <p:cTn id="23" dur="1230" accel="100000" fill="hold">
                                          <p:stCondLst>
                                            <p:cond delay="770"/>
                                          </p:stCondLst>
                                        </p:cTn>
                                        <p:tgtEl>
                                          <p:spTgt spid="6"/>
                                        </p:tgtEl>
                                        <p:attrNameLst>
                                          <p:attrName>ppt_x</p:attrName>
                                        </p:attrNameLst>
                                      </p:cBhvr>
                                    </p:anim>
                                    <p:set>
                                      <p:cBhvr>
                                        <p:cTn id="24" dur="770" fill="hold"/>
                                        <p:tgtEl>
                                          <p:spTgt spid="6"/>
                                        </p:tgtEl>
                                        <p:attrNameLst>
                                          <p:attrName>ppt_y</p:attrName>
                                        </p:attrNameLst>
                                      </p:cBhvr>
                                      <p:to>
                                        <p:strVal val="(#ppt_y+0.4)"/>
                                      </p:to>
                                    </p:set>
                                    <p:anim from="(#ppt_y+0.4)" to="(#ppt_y)" calcmode="lin" valueType="num">
                                      <p:cBhvr>
                                        <p:cTn id="25" dur="1230" accel="100000" fill="hold">
                                          <p:stCondLst>
                                            <p:cond delay="770"/>
                                          </p:stCondLst>
                                        </p:cTn>
                                        <p:tgtEl>
                                          <p:spTgt spid="6"/>
                                        </p:tgtEl>
                                        <p:attrNameLst>
                                          <p:attrName>ppt_y</p:attrName>
                                        </p:attrNameLst>
                                      </p:cBhvr>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5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70" decel="100000"/>
                                        <p:tgtEl>
                                          <p:spTgt spid="7"/>
                                        </p:tgtEl>
                                      </p:cBhvr>
                                    </p:animEffect>
                                    <p:animScale>
                                      <p:cBhvr>
                                        <p:cTn id="31" dur="770" decel="100000"/>
                                        <p:tgtEl>
                                          <p:spTgt spid="7"/>
                                        </p:tgtEl>
                                      </p:cBhvr>
                                      <p:from x="10000" y="10000"/>
                                      <p:to x="200000" y="450000"/>
                                    </p:animScale>
                                    <p:animScale>
                                      <p:cBhvr>
                                        <p:cTn id="32" dur="1230" accel="100000" fill="hold">
                                          <p:stCondLst>
                                            <p:cond delay="770"/>
                                          </p:stCondLst>
                                        </p:cTn>
                                        <p:tgtEl>
                                          <p:spTgt spid="7"/>
                                        </p:tgtEl>
                                      </p:cBhvr>
                                      <p:from x="200000" y="450000"/>
                                      <p:to x="100000" y="100000"/>
                                    </p:animScale>
                                    <p:set>
                                      <p:cBhvr>
                                        <p:cTn id="33" dur="770" fill="hold"/>
                                        <p:tgtEl>
                                          <p:spTgt spid="7"/>
                                        </p:tgtEl>
                                        <p:attrNameLst>
                                          <p:attrName>ppt_x</p:attrName>
                                        </p:attrNameLst>
                                      </p:cBhvr>
                                      <p:to>
                                        <p:strVal val="(0.5)"/>
                                      </p:to>
                                    </p:set>
                                    <p:anim from="(0.5)" to="(#ppt_x)" calcmode="lin" valueType="num">
                                      <p:cBhvr>
                                        <p:cTn id="34" dur="1230" accel="100000" fill="hold">
                                          <p:stCondLst>
                                            <p:cond delay="770"/>
                                          </p:stCondLst>
                                        </p:cTn>
                                        <p:tgtEl>
                                          <p:spTgt spid="7"/>
                                        </p:tgtEl>
                                        <p:attrNameLst>
                                          <p:attrName>ppt_x</p:attrName>
                                        </p:attrNameLst>
                                      </p:cBhvr>
                                    </p:anim>
                                    <p:set>
                                      <p:cBhvr>
                                        <p:cTn id="35" dur="770" fill="hold"/>
                                        <p:tgtEl>
                                          <p:spTgt spid="7"/>
                                        </p:tgtEl>
                                        <p:attrNameLst>
                                          <p:attrName>ppt_y</p:attrName>
                                        </p:attrNameLst>
                                      </p:cBhvr>
                                      <p:to>
                                        <p:strVal val="(#ppt_y+0.4)"/>
                                      </p:to>
                                    </p:set>
                                    <p:anim from="(#ppt_y+0.4)" to="(#ppt_y)" calcmode="lin" valueType="num">
                                      <p:cBhvr>
                                        <p:cTn id="36" dur="1230" accel="100000" fill="hold">
                                          <p:stCondLst>
                                            <p:cond delay="770"/>
                                          </p:stCondLst>
                                        </p:cTn>
                                        <p:tgtEl>
                                          <p:spTgt spid="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3429000" y="1142984"/>
            <a:ext cx="5300663" cy="857266"/>
          </a:xfrm>
        </p:spPr>
        <p:txBody>
          <a:bodyPr>
            <a:normAutofit fontScale="90000"/>
          </a:bodyPr>
          <a:lstStyle/>
          <a:p>
            <a:pPr rtl="1" eaLnBrk="1" hangingPunct="1"/>
            <a:r>
              <a:rPr lang="ar-SA" altLang="fa-IR" sz="3200" dirty="0" smtClean="0">
                <a:cs typeface="B Nazanin" pitchFamily="2" charset="-78"/>
              </a:rPr>
              <a:t>در آیین تاسوعای حسینی در مسجدسلیمان </a:t>
            </a:r>
            <a:r>
              <a:rPr lang="en-US" altLang="fa-IR" sz="3200" dirty="0" smtClean="0">
                <a:cs typeface="B Nazanin" pitchFamily="2" charset="-78"/>
              </a:rPr>
              <a:t/>
            </a:r>
            <a:br>
              <a:rPr lang="en-US" altLang="fa-IR" sz="3200" dirty="0" smtClean="0">
                <a:cs typeface="B Nazanin" pitchFamily="2" charset="-78"/>
              </a:rPr>
            </a:br>
            <a:r>
              <a:rPr lang="fa-IR" altLang="fa-IR" sz="3200" dirty="0" smtClean="0">
                <a:cs typeface="B Nazanin" pitchFamily="2" charset="-78"/>
              </a:rPr>
              <a:t>۴</a:t>
            </a:r>
            <a:r>
              <a:rPr lang="ar-SA" altLang="fa-IR" sz="3200" dirty="0" smtClean="0">
                <a:cs typeface="B Nazanin" pitchFamily="2" charset="-78"/>
              </a:rPr>
              <a:t> جوان حین جابجایی علم عزاداری بر اثر برق‌گرفتگی کشته و زخمی شدند</a:t>
            </a:r>
            <a:endParaRPr lang="en-US" altLang="fa-IR" sz="3200" dirty="0" smtClean="0">
              <a:cs typeface="B Nazanin" pitchFamily="2" charset="-78"/>
            </a:endParaRPr>
          </a:p>
        </p:txBody>
      </p:sp>
      <p:sp>
        <p:nvSpPr>
          <p:cNvPr id="3" name="Content Placeholder 2"/>
          <p:cNvSpPr>
            <a:spLocks noGrp="1"/>
          </p:cNvSpPr>
          <p:nvPr>
            <p:ph idx="1"/>
          </p:nvPr>
        </p:nvSpPr>
        <p:spPr>
          <a:xfrm>
            <a:off x="357188" y="2286000"/>
            <a:ext cx="8643937" cy="4572000"/>
          </a:xfrm>
        </p:spPr>
        <p:txBody>
          <a:bodyPr rtlCol="0">
            <a:normAutofit fontScale="55000" lnSpcReduction="20000"/>
          </a:bodyPr>
          <a:lstStyle/>
          <a:p>
            <a:pPr algn="just" rtl="1" eaLnBrk="1" fontAlgn="auto" hangingPunct="1">
              <a:spcAft>
                <a:spcPts val="0"/>
              </a:spcAft>
              <a:defRPr/>
            </a:pPr>
            <a:r>
              <a:rPr lang="ar-SA" u="sng" dirty="0">
                <a:cs typeface="B Nazanin" pitchFamily="2" charset="-78"/>
              </a:rPr>
              <a:t>حادثه &gt; داخلی - همشهری آنلاین</a:t>
            </a:r>
            <a:r>
              <a:rPr lang="ar-SA" u="sng" dirty="0" smtClean="0">
                <a:cs typeface="B Nazanin" pitchFamily="2" charset="-78"/>
              </a:rPr>
              <a:t>:</a:t>
            </a:r>
          </a:p>
          <a:p>
            <a:pPr algn="just" rtl="1" eaLnBrk="1" fontAlgn="auto" hangingPunct="1">
              <a:spcAft>
                <a:spcPts val="0"/>
              </a:spcAft>
              <a:defRPr/>
            </a:pPr>
            <a:r>
              <a:rPr lang="ar-SA" dirty="0" smtClean="0">
                <a:cs typeface="B Nazanin" pitchFamily="2" charset="-78"/>
              </a:rPr>
              <a:t>چهار </a:t>
            </a:r>
            <a:r>
              <a:rPr lang="ar-SA" dirty="0">
                <a:cs typeface="B Nazanin" pitchFamily="2" charset="-78"/>
              </a:rPr>
              <a:t>جوان درمسجدسلیمان حین جابجایی علم عزاداری امام حسین(ع) ، براثربرخورد با سیم های انتقال برق شهری دچاربرق گرفتگی شدند که تاکنون سه تن از آنان جان باخته و نفرچهارم دربیمارستان درکمابسرمی برد. </a:t>
            </a:r>
            <a:endParaRPr lang="en-US" dirty="0">
              <a:cs typeface="B Nazanin" pitchFamily="2" charset="-78"/>
            </a:endParaRPr>
          </a:p>
          <a:p>
            <a:pPr algn="just" rtl="1" eaLnBrk="1" fontAlgn="auto" hangingPunct="1">
              <a:spcAft>
                <a:spcPts val="0"/>
              </a:spcAft>
              <a:defRPr/>
            </a:pPr>
            <a:r>
              <a:rPr lang="ar-SA" dirty="0">
                <a:cs typeface="B Nazanin" pitchFamily="2" charset="-78"/>
              </a:rPr>
              <a:t>گزارش خبرنگار ایرنا در روز پنج شنبه حاکی است این حادثه درحین عزاداری تاسوعای حسینی در منطقه کلگه کاروانسرای مسجد سلیمان و در هیات عزاداری مسجد صاحب الزمان این منطقه اتفاق افتاد و فوت شدگان همگی جوان بودند.</a:t>
            </a:r>
            <a:endParaRPr lang="en-US" dirty="0">
              <a:cs typeface="B Nazanin" pitchFamily="2" charset="-78"/>
            </a:endParaRPr>
          </a:p>
          <a:p>
            <a:pPr algn="just" rtl="1" eaLnBrk="1" fontAlgn="auto" hangingPunct="1">
              <a:spcAft>
                <a:spcPts val="0"/>
              </a:spcAft>
              <a:defRPr/>
            </a:pPr>
            <a:r>
              <a:rPr lang="ar-SA" dirty="0">
                <a:cs typeface="B Nazanin" pitchFamily="2" charset="-78"/>
              </a:rPr>
              <a:t>بر اساس این گزارش امروز در آیین عاشورای حسینی نیز یک جوان درمنطقه چهاربیشه مسجد سلیمان بدلیل اصابت علم عزاداری باسیم برق دچار سانحه شد که برای ادامه مداوا به بیمارستان‌های اهواز انتقال یافت.</a:t>
            </a:r>
            <a:endParaRPr lang="en-US" dirty="0">
              <a:cs typeface="B Nazanin" pitchFamily="2" charset="-78"/>
            </a:endParaRPr>
          </a:p>
          <a:p>
            <a:pPr algn="just" rtl="1" eaLnBrk="1" fontAlgn="auto" hangingPunct="1">
              <a:spcAft>
                <a:spcPts val="0"/>
              </a:spcAft>
              <a:defRPr/>
            </a:pPr>
            <a:r>
              <a:rPr lang="ar-SA" dirty="0">
                <a:cs typeface="B Nazanin" pitchFamily="2" charset="-78"/>
              </a:rPr>
              <a:t>این دومین باری است که در هیات عزاداری مسجد صاحب الزمان مسجد سلیمان چنین اتفاقی رخ می دهد.</a:t>
            </a:r>
            <a:endParaRPr lang="en-US" dirty="0">
              <a:cs typeface="B Nazanin" pitchFamily="2" charset="-78"/>
            </a:endParaRPr>
          </a:p>
          <a:p>
            <a:pPr algn="just" rtl="1" eaLnBrk="1" fontAlgn="auto" hangingPunct="1">
              <a:spcAft>
                <a:spcPts val="0"/>
              </a:spcAft>
              <a:defRPr/>
            </a:pPr>
            <a:r>
              <a:rPr lang="ar-SA" dirty="0">
                <a:cs typeface="B Nazanin" pitchFamily="2" charset="-78"/>
              </a:rPr>
              <a:t>حدود 6 سال پیش نیز جوانی به نام حبیب جلیلی نیز براثربرخورد علم با سیم‌های خطوط انتقال برق شهری دچاربرق گرفتگی شد و فوت کرد.</a:t>
            </a:r>
            <a:endParaRPr lang="en-US" dirty="0">
              <a:cs typeface="B Nazanin" pitchFamily="2" charset="-78"/>
            </a:endParaRPr>
          </a:p>
          <a:p>
            <a:pPr algn="just" rtl="1" eaLnBrk="1" fontAlgn="auto" hangingPunct="1">
              <a:spcAft>
                <a:spcPts val="0"/>
              </a:spcAft>
              <a:defRPr/>
            </a:pPr>
            <a:r>
              <a:rPr lang="ar-SA" dirty="0">
                <a:cs typeface="B Nazanin" pitchFamily="2" charset="-78"/>
              </a:rPr>
              <a:t>اسماعیل جلیلی نماینده مسجد سلیمان درگفت وگو با ایرنا ازاین حادثه </a:t>
            </a:r>
            <a:r>
              <a:rPr lang="ar-SA" dirty="0" smtClean="0">
                <a:cs typeface="B Nazanin" pitchFamily="2" charset="-78"/>
              </a:rPr>
              <a:t>دلخراش </a:t>
            </a:r>
            <a:r>
              <a:rPr lang="ar-SA" dirty="0">
                <a:cs typeface="B Nazanin" pitchFamily="2" charset="-78"/>
              </a:rPr>
              <a:t>ابراز تاسف کرد و گفت : هیات‌های عزاداری دراجرای برنامه های مذهبی خود به گونه ای </a:t>
            </a:r>
            <a:r>
              <a:rPr lang="ar-SA" dirty="0" smtClean="0">
                <a:cs typeface="B Nazanin" pitchFamily="2" charset="-78"/>
              </a:rPr>
              <a:t>عمل </a:t>
            </a:r>
            <a:r>
              <a:rPr lang="ar-SA" dirty="0">
                <a:cs typeface="B Nazanin" pitchFamily="2" charset="-78"/>
              </a:rPr>
              <a:t>کنند که باعث رنجش خاطر مردم نشوند.</a:t>
            </a:r>
            <a:endParaRPr lang="en-US" dirty="0">
              <a:cs typeface="B Nazanin" pitchFamily="2" charset="-78"/>
            </a:endParaRPr>
          </a:p>
          <a:p>
            <a:pPr algn="just" rtl="1" eaLnBrk="1" fontAlgn="auto" hangingPunct="1">
              <a:spcAft>
                <a:spcPts val="0"/>
              </a:spcAft>
              <a:defRPr/>
            </a:pPr>
            <a:r>
              <a:rPr lang="ar-SA" dirty="0">
                <a:cs typeface="B Nazanin" pitchFamily="2" charset="-78"/>
              </a:rPr>
              <a:t>وی بررعایت مراتب ایمنی درانجام مراسم های مذهبی توسط هیات ها تاکید </a:t>
            </a:r>
            <a:r>
              <a:rPr lang="ar-SA" dirty="0" smtClean="0">
                <a:cs typeface="B Nazanin" pitchFamily="2" charset="-78"/>
              </a:rPr>
              <a:t>کرد  </a:t>
            </a:r>
            <a:r>
              <a:rPr lang="ar-SA" dirty="0">
                <a:cs typeface="B Nazanin" pitchFamily="2" charset="-78"/>
              </a:rPr>
              <a:t>و گفت: دستگاههای متولی مساجد و هیات های هذهبی بر رعایت موارد ایمنی </a:t>
            </a:r>
            <a:r>
              <a:rPr lang="ar-SA" dirty="0" smtClean="0">
                <a:cs typeface="B Nazanin" pitchFamily="2" charset="-78"/>
              </a:rPr>
              <a:t>از سوی </a:t>
            </a:r>
            <a:r>
              <a:rPr lang="ar-SA" dirty="0">
                <a:cs typeface="B Nazanin" pitchFamily="2" charset="-78"/>
              </a:rPr>
              <a:t>جوانان درانجام مراسم ها نظارت کنند تا شاهد چنین حوادث دلخراشی نباشیم.</a:t>
            </a:r>
            <a:endParaRPr lang="en-US" dirty="0">
              <a:cs typeface="B Nazanin" pitchFamily="2" charset="-78"/>
            </a:endParaRPr>
          </a:p>
        </p:txBody>
      </p:sp>
      <p:pic>
        <p:nvPicPr>
          <p:cNvPr id="53252" name="Picture 4" descr="http://images.hamshahrionline.ir/images/position36/2013/11/80904370-5196590.jpg"/>
          <p:cNvPicPr>
            <a:picLocks noChangeAspect="1" noChangeArrowheads="1"/>
          </p:cNvPicPr>
          <p:nvPr/>
        </p:nvPicPr>
        <p:blipFill>
          <a:blip r:embed="rId2" cstate="print"/>
          <a:srcRect/>
          <a:stretch>
            <a:fillRect/>
          </a:stretch>
        </p:blipFill>
        <p:spPr bwMode="auto">
          <a:xfrm>
            <a:off x="500063" y="357188"/>
            <a:ext cx="2928937" cy="2071687"/>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3643313" y="714375"/>
            <a:ext cx="5157787" cy="1643063"/>
          </a:xfrm>
        </p:spPr>
        <p:txBody>
          <a:bodyPr/>
          <a:lstStyle/>
          <a:p>
            <a:pPr eaLnBrk="1" hangingPunct="1"/>
            <a:r>
              <a:rPr lang="ar-SA" altLang="fa-IR" sz="4000" smtClean="0">
                <a:cs typeface="B Nazanin" pitchFamily="2" charset="-78"/>
              </a:rPr>
              <a:t>کاشان: فوت یک جوان هنگام آذین‌بندی نیمه شعبان</a:t>
            </a:r>
            <a:endParaRPr lang="en-US" altLang="fa-IR" sz="4000" smtClean="0">
              <a:cs typeface="B Nazanin" pitchFamily="2" charset="-78"/>
            </a:endParaRPr>
          </a:p>
        </p:txBody>
      </p:sp>
      <p:sp>
        <p:nvSpPr>
          <p:cNvPr id="54275" name="Content Placeholder 2"/>
          <p:cNvSpPr>
            <a:spLocks noGrp="1"/>
          </p:cNvSpPr>
          <p:nvPr>
            <p:ph idx="1"/>
          </p:nvPr>
        </p:nvSpPr>
        <p:spPr>
          <a:xfrm>
            <a:off x="642938" y="2214563"/>
            <a:ext cx="7572375" cy="3340100"/>
          </a:xfrm>
        </p:spPr>
        <p:txBody>
          <a:bodyPr/>
          <a:lstStyle/>
          <a:p>
            <a:pPr algn="just" rtl="1" eaLnBrk="1" hangingPunct="1"/>
            <a:endParaRPr lang="ar-SA" altLang="fa-IR" sz="2800" smtClean="0">
              <a:cs typeface="B Nazanin" pitchFamily="2" charset="-78"/>
            </a:endParaRPr>
          </a:p>
          <a:p>
            <a:pPr algn="just" rtl="1" eaLnBrk="1" hangingPunct="1"/>
            <a:r>
              <a:rPr lang="ar-SA" altLang="fa-IR" sz="2800" smtClean="0">
                <a:cs typeface="B Nazanin" pitchFamily="2" charset="-78"/>
              </a:rPr>
              <a:t>حسین شائمی برز</a:t>
            </a:r>
            <a:r>
              <a:rPr lang="fa-IR" altLang="fa-IR" sz="2800" smtClean="0">
                <a:cs typeface="B Nazanin" pitchFamily="2" charset="-78"/>
              </a:rPr>
              <a:t>گ</a:t>
            </a:r>
            <a:r>
              <a:rPr lang="ar-SA" altLang="fa-IR" sz="2800" smtClean="0">
                <a:cs typeface="B Nazanin" pitchFamily="2" charset="-78"/>
              </a:rPr>
              <a:t>ی فرزند ابراهیم </a:t>
            </a:r>
            <a:r>
              <a:rPr lang="fa-IR" altLang="fa-IR" sz="2800" smtClean="0">
                <a:cs typeface="B Nazanin" pitchFamily="2" charset="-78"/>
              </a:rPr>
              <a:t>۲۲</a:t>
            </a:r>
            <a:r>
              <a:rPr lang="ar-SA" altLang="fa-IR" sz="2800" smtClean="0">
                <a:cs typeface="B Nazanin" pitchFamily="2" charset="-78"/>
              </a:rPr>
              <a:t> ساله، شامگاه روز شنبه (</a:t>
            </a:r>
            <a:r>
              <a:rPr lang="fa-IR" altLang="fa-IR" sz="2800" smtClean="0">
                <a:cs typeface="B Nazanin" pitchFamily="2" charset="-78"/>
              </a:rPr>
              <a:t>۱</a:t>
            </a:r>
            <a:r>
              <a:rPr lang="ar-SA" altLang="fa-IR" sz="2800" smtClean="0">
                <a:cs typeface="B Nazanin" pitchFamily="2" charset="-78"/>
              </a:rPr>
              <a:t> تیرماه) زمانیکه مشغول آذین‌بندی ریسه‌های لامپ جهت جشن میلاد حضرت مهدی در کاشان بود، دچار برق گرفتگی شد و با سقوط از ارتفاع جان خود را از دست داد.</a:t>
            </a:r>
            <a:endParaRPr lang="en-US" altLang="fa-IR" sz="2800" smtClean="0">
              <a:cs typeface="B Nazanin" pitchFamily="2" charset="-78"/>
            </a:endParaRPr>
          </a:p>
          <a:p>
            <a:pPr algn="just" rtl="1" eaLnBrk="1" hangingPunct="1"/>
            <a:r>
              <a:rPr lang="ar-SA" altLang="fa-IR" sz="2800" smtClean="0">
                <a:cs typeface="B Nazanin" pitchFamily="2" charset="-78"/>
              </a:rPr>
              <a:t>به گزارش خبرنگار ایلنا در کاشان و به نقل از شاهدان عینی این اتفاق در خیابان امام حسین (ع) شهر برز</a:t>
            </a:r>
            <a:r>
              <a:rPr lang="fa-IR" altLang="fa-IR" sz="2800" smtClean="0">
                <a:cs typeface="B Nazanin" pitchFamily="2" charset="-78"/>
              </a:rPr>
              <a:t>گ</a:t>
            </a:r>
            <a:r>
              <a:rPr lang="ar-SA" altLang="fa-IR" sz="2800" smtClean="0">
                <a:cs typeface="B Nazanin" pitchFamily="2" charset="-78"/>
              </a:rPr>
              <a:t> رخ داده است.</a:t>
            </a:r>
            <a:endParaRPr lang="en-US" altLang="fa-IR" sz="2800" smtClean="0">
              <a:cs typeface="B Nazanin" pitchFamily="2" charset="-78"/>
            </a:endParaRPr>
          </a:p>
          <a:p>
            <a:pPr algn="just" rtl="1" eaLnBrk="1" hangingPunct="1">
              <a:buFont typeface="Arial" pitchFamily="34" charset="0"/>
              <a:buNone/>
            </a:pPr>
            <a:endParaRPr lang="en-US" altLang="fa-IR" sz="3600" smtClean="0">
              <a:cs typeface="B Nazanin" pitchFamily="2" charset="-78"/>
            </a:endParaRPr>
          </a:p>
        </p:txBody>
      </p:sp>
      <p:graphicFrame>
        <p:nvGraphicFramePr>
          <p:cNvPr id="4" name="Table 3"/>
          <p:cNvGraphicFramePr>
            <a:graphicFrameLocks noGrp="1"/>
          </p:cNvGraphicFramePr>
          <p:nvPr/>
        </p:nvGraphicFramePr>
        <p:xfrm>
          <a:off x="1524000" y="3292475"/>
          <a:ext cx="6096000" cy="274638"/>
        </p:xfrm>
        <a:graphic>
          <a:graphicData uri="http://schemas.openxmlformats.org/drawingml/2006/table">
            <a:tbl>
              <a:tblPr/>
              <a:tblGrid>
                <a:gridCol w="6096000"/>
              </a:tblGrid>
              <a:tr h="274638">
                <a:tc>
                  <a:txBody>
                    <a:bodyPr/>
                    <a:lstStyle/>
                    <a:p>
                      <a:endParaRPr lang="en-US" sz="1800" dirty="0"/>
                    </a:p>
                  </a:txBody>
                  <a:tcPr marL="0" marR="0" marT="0" marB="0" anchor="ctr">
                    <a:lnL>
                      <a:noFill/>
                    </a:lnL>
                    <a:lnR>
                      <a:noFill/>
                    </a:lnR>
                    <a:lnT>
                      <a:noFill/>
                    </a:lnT>
                    <a:lnB>
                      <a:noFill/>
                    </a:lnB>
                  </a:tcPr>
                </a:tc>
              </a:tr>
            </a:tbl>
          </a:graphicData>
        </a:graphic>
      </p:graphicFrame>
      <p:pic>
        <p:nvPicPr>
          <p:cNvPr id="54278" name="Picture 1" descr="جوان برزکی در هنگام آذین بندی خیابان در اثر برق گرفتگی جان خود را از دست داد"/>
          <p:cNvPicPr>
            <a:picLocks noChangeAspect="1" noChangeArrowheads="1"/>
          </p:cNvPicPr>
          <p:nvPr/>
        </p:nvPicPr>
        <p:blipFill>
          <a:blip r:embed="rId2" cstate="print"/>
          <a:srcRect/>
          <a:stretch>
            <a:fillRect/>
          </a:stretch>
        </p:blipFill>
        <p:spPr bwMode="auto">
          <a:xfrm>
            <a:off x="214313" y="214313"/>
            <a:ext cx="3571875" cy="2643187"/>
          </a:xfrm>
          <a:prstGeom prst="rect">
            <a:avLst/>
          </a:prstGeom>
          <a:noFill/>
          <a:ln w="9525">
            <a:noFill/>
            <a:miter lim="800000"/>
            <a:headEnd/>
            <a:tailEnd/>
          </a:ln>
        </p:spPr>
      </p:pic>
      <p:sp>
        <p:nvSpPr>
          <p:cNvPr id="54279" name="Rectangle 2"/>
          <p:cNvSpPr>
            <a:spLocks noChangeArrowheads="1"/>
          </p:cNvSpPr>
          <p:nvPr/>
        </p:nvSpPr>
        <p:spPr bwMode="auto">
          <a:xfrm>
            <a:off x="0" y="0"/>
            <a:ext cx="9144000" cy="0"/>
          </a:xfrm>
          <a:prstGeom prst="rect">
            <a:avLst/>
          </a:prstGeom>
          <a:solidFill>
            <a:srgbClr val="EEEEEE"/>
          </a:solidFill>
          <a:ln w="9525">
            <a:noFill/>
            <a:miter lim="800000"/>
            <a:headEnd/>
            <a:tailEnd/>
          </a:ln>
        </p:spPr>
        <p:txBody>
          <a:bodyPr wrap="none" lIns="6348" tIns="9522" rIns="6348" bIns="9522" anchor="ctr">
            <a:spAutoFit/>
          </a:bodyPr>
          <a:lstStyle/>
          <a:p>
            <a:r>
              <a:rPr lang="en-US" altLang="fa-IR"/>
              <a:t/>
            </a:r>
            <a:br>
              <a:rPr lang="en-US" altLang="fa-IR"/>
            </a:br>
            <a:endParaRPr lang="en-US" altLang="fa-IR"/>
          </a:p>
        </p:txBody>
      </p:sp>
    </p:spTree>
  </p:cSld>
  <p:clrMapOvr>
    <a:masterClrMapping/>
  </p:clrMapOvr>
  <p:transition>
    <p:cover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642918"/>
            <a:ext cx="8229600" cy="774720"/>
          </a:xfrm>
        </p:spPr>
        <p:txBody>
          <a:bodyPr>
            <a:normAutofit fontScale="90000"/>
          </a:bodyPr>
          <a:lstStyle/>
          <a:p>
            <a:pPr algn="ctr" eaLnBrk="1" fontAlgn="auto" hangingPunct="1">
              <a:spcAft>
                <a:spcPts val="0"/>
              </a:spcAft>
              <a:defRPr/>
            </a:pPr>
            <a:r>
              <a:rPr lang="fa-IR" sz="3200" dirty="0" smtClean="0">
                <a:solidFill>
                  <a:schemeClr val="accent5">
                    <a:lumMod val="75000"/>
                  </a:schemeClr>
                </a:solidFill>
                <a:cs typeface="B Nazanin" pitchFamily="2" charset="-78"/>
              </a:rPr>
              <a:t/>
            </a:r>
            <a:br>
              <a:rPr lang="fa-IR" sz="3200" dirty="0" smtClean="0">
                <a:solidFill>
                  <a:schemeClr val="accent5">
                    <a:lumMod val="75000"/>
                  </a:schemeClr>
                </a:solidFill>
                <a:cs typeface="B Nazanin" pitchFamily="2" charset="-78"/>
              </a:rPr>
            </a:br>
            <a:r>
              <a:rPr lang="fa-IR" sz="3200" dirty="0" smtClean="0">
                <a:solidFill>
                  <a:schemeClr val="accent5">
                    <a:lumMod val="75000"/>
                  </a:schemeClr>
                </a:solidFill>
                <a:cs typeface="B Nazanin" pitchFamily="2" charset="-78"/>
              </a:rPr>
              <a:t>استفاده كودك از لوله جهت برداشتن بادبادك گير كرده دردرخت درهنگام بارندگي وبرق گرفتگي وي</a:t>
            </a:r>
          </a:p>
        </p:txBody>
      </p:sp>
      <p:pic>
        <p:nvPicPr>
          <p:cNvPr id="28675" name="Content Placeholder 3" descr="DSC00688 (FILEminimizer).JPG"/>
          <p:cNvPicPr>
            <a:picLocks noGrp="1" noChangeAspect="1"/>
          </p:cNvPicPr>
          <p:nvPr>
            <p:ph idx="1"/>
          </p:nvPr>
        </p:nvPicPr>
        <p:blipFill>
          <a:blip r:embed="rId2" cstate="print"/>
          <a:srcRect/>
          <a:stretch>
            <a:fillRect/>
          </a:stretch>
        </p:blipFill>
        <p:spPr>
          <a:xfrm>
            <a:off x="642938" y="1785938"/>
            <a:ext cx="3786187" cy="4525962"/>
          </a:xfrm>
        </p:spPr>
      </p:pic>
      <p:pic>
        <p:nvPicPr>
          <p:cNvPr id="28676" name="Picture 4" descr="DSC00687 (FILEminimizer).JPG"/>
          <p:cNvPicPr>
            <a:picLocks noChangeAspect="1"/>
          </p:cNvPicPr>
          <p:nvPr/>
        </p:nvPicPr>
        <p:blipFill>
          <a:blip r:embed="rId3" cstate="print"/>
          <a:srcRect/>
          <a:stretch>
            <a:fillRect/>
          </a:stretch>
        </p:blipFill>
        <p:spPr bwMode="auto">
          <a:xfrm>
            <a:off x="4786313" y="1785938"/>
            <a:ext cx="3857625" cy="4500562"/>
          </a:xfrm>
          <a:prstGeom prst="rect">
            <a:avLst/>
          </a:prstGeom>
          <a:noFill/>
          <a:ln w="9525">
            <a:noFill/>
            <a:miter lim="800000"/>
            <a:headEnd/>
            <a:tailEnd/>
          </a:ln>
        </p:spPr>
      </p:pic>
    </p:spTree>
  </p:cSld>
  <p:clrMapOvr>
    <a:masterClrMapping/>
  </p:clrMapOvr>
  <p:transition advTm="1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 calcmode="lin" valueType="num">
                                      <p:cBhvr>
                                        <p:cTn id="7" dur="500" fill="hold"/>
                                        <p:tgtEl>
                                          <p:spTgt spid="28675"/>
                                        </p:tgtEl>
                                        <p:attrNameLst>
                                          <p:attrName>ppt_w</p:attrName>
                                        </p:attrNameLst>
                                      </p:cBhvr>
                                      <p:tavLst>
                                        <p:tav tm="0">
                                          <p:val>
                                            <p:fltVal val="0"/>
                                          </p:val>
                                        </p:tav>
                                        <p:tav tm="100000">
                                          <p:val>
                                            <p:strVal val="#ppt_w"/>
                                          </p:val>
                                        </p:tav>
                                      </p:tavLst>
                                    </p:anim>
                                    <p:anim calcmode="lin" valueType="num">
                                      <p:cBhvr>
                                        <p:cTn id="8" dur="500" fill="hold"/>
                                        <p:tgtEl>
                                          <p:spTgt spid="28675"/>
                                        </p:tgtEl>
                                        <p:attrNameLst>
                                          <p:attrName>ppt_h</p:attrName>
                                        </p:attrNameLst>
                                      </p:cBhvr>
                                      <p:tavLst>
                                        <p:tav tm="0">
                                          <p:val>
                                            <p:fltVal val="0"/>
                                          </p:val>
                                        </p:tav>
                                        <p:tav tm="100000">
                                          <p:val>
                                            <p:strVal val="#ppt_h"/>
                                          </p:val>
                                        </p:tav>
                                      </p:tavLst>
                                    </p:anim>
                                    <p:animEffect transition="in" filter="fade">
                                      <p:cBhvr>
                                        <p:cTn id="9" dur="500"/>
                                        <p:tgtEl>
                                          <p:spTgt spid="2867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8676"/>
                                        </p:tgtEl>
                                        <p:attrNameLst>
                                          <p:attrName>style.visibility</p:attrName>
                                        </p:attrNameLst>
                                      </p:cBhvr>
                                      <p:to>
                                        <p:strVal val="visible"/>
                                      </p:to>
                                    </p:set>
                                    <p:anim calcmode="lin" valueType="num">
                                      <p:cBhvr>
                                        <p:cTn id="14" dur="500" fill="hold"/>
                                        <p:tgtEl>
                                          <p:spTgt spid="28676"/>
                                        </p:tgtEl>
                                        <p:attrNameLst>
                                          <p:attrName>ppt_w</p:attrName>
                                        </p:attrNameLst>
                                      </p:cBhvr>
                                      <p:tavLst>
                                        <p:tav tm="0">
                                          <p:val>
                                            <p:fltVal val="0"/>
                                          </p:val>
                                        </p:tav>
                                        <p:tav tm="100000">
                                          <p:val>
                                            <p:strVal val="#ppt_w"/>
                                          </p:val>
                                        </p:tav>
                                      </p:tavLst>
                                    </p:anim>
                                    <p:anim calcmode="lin" valueType="num">
                                      <p:cBhvr>
                                        <p:cTn id="15" dur="500" fill="hold"/>
                                        <p:tgtEl>
                                          <p:spTgt spid="28676"/>
                                        </p:tgtEl>
                                        <p:attrNameLst>
                                          <p:attrName>ppt_h</p:attrName>
                                        </p:attrNameLst>
                                      </p:cBhvr>
                                      <p:tavLst>
                                        <p:tav tm="0">
                                          <p:val>
                                            <p:fltVal val="0"/>
                                          </p:val>
                                        </p:tav>
                                        <p:tav tm="100000">
                                          <p:val>
                                            <p:strVal val="#ppt_h"/>
                                          </p:val>
                                        </p:tav>
                                      </p:tavLst>
                                    </p:anim>
                                    <p:animEffect transition="in" filter="fade">
                                      <p:cBhvr>
                                        <p:cTn id="16"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85750" y="857231"/>
            <a:ext cx="8501063" cy="1571643"/>
          </a:xfrm>
        </p:spPr>
        <p:txBody>
          <a:bodyPr>
            <a:noAutofit/>
          </a:bodyPr>
          <a:lstStyle/>
          <a:p>
            <a:pPr algn="just" rtl="1" eaLnBrk="1" fontAlgn="auto" hangingPunct="1">
              <a:spcAft>
                <a:spcPts val="0"/>
              </a:spcAft>
              <a:defRPr/>
            </a:pPr>
            <a:r>
              <a:rPr lang="fa-IR" sz="2000" b="1" dirty="0" smtClean="0">
                <a:solidFill>
                  <a:schemeClr val="tx2">
                    <a:satMod val="130000"/>
                  </a:schemeClr>
                </a:solidFill>
                <a:cs typeface="B Nazanin" pitchFamily="2" charset="-78"/>
              </a:rPr>
              <a:t>علیرغم قرار گرفتن ساختمان  در حریم شبکه </a:t>
            </a:r>
            <a:r>
              <a:rPr lang="en-US" sz="2000" b="1" dirty="0" smtClean="0">
                <a:solidFill>
                  <a:schemeClr val="tx2">
                    <a:satMod val="130000"/>
                  </a:schemeClr>
                </a:solidFill>
                <a:latin typeface="Bell MT" pitchFamily="18" charset="0"/>
                <a:cs typeface="B Nazanin" pitchFamily="2" charset="-78"/>
              </a:rPr>
              <a:t>20kv</a:t>
            </a:r>
            <a:r>
              <a:rPr lang="fa-IR" sz="2000" b="1" dirty="0" smtClean="0">
                <a:solidFill>
                  <a:schemeClr val="tx2">
                    <a:satMod val="130000"/>
                  </a:schemeClr>
                </a:solidFill>
                <a:cs typeface="B Nazanin" pitchFamily="2" charset="-78"/>
              </a:rPr>
              <a:t> در </a:t>
            </a:r>
            <a:r>
              <a:rPr lang="ar-SA" sz="2000" b="1" dirty="0" smtClean="0">
                <a:solidFill>
                  <a:schemeClr val="tx2">
                    <a:satMod val="130000"/>
                  </a:schemeClr>
                </a:solidFill>
                <a:cs typeface="B Nazanin" pitchFamily="2" charset="-78"/>
              </a:rPr>
              <a:t>یک </a:t>
            </a:r>
            <a:r>
              <a:rPr lang="fa-IR" sz="2000" b="1" dirty="0" smtClean="0">
                <a:solidFill>
                  <a:schemeClr val="tx2">
                    <a:satMod val="130000"/>
                  </a:schemeClr>
                </a:solidFill>
                <a:cs typeface="B Nazanin" pitchFamily="2" charset="-78"/>
              </a:rPr>
              <a:t>خیابان ، </a:t>
            </a:r>
            <a:r>
              <a:rPr lang="ar-SA" sz="2000" b="1" dirty="0" smtClean="0">
                <a:solidFill>
                  <a:schemeClr val="tx2">
                    <a:satMod val="130000"/>
                  </a:schemeClr>
                </a:solidFill>
                <a:cs typeface="B Nazanin" pitchFamily="2" charset="-78"/>
              </a:rPr>
              <a:t>که </a:t>
            </a:r>
            <a:r>
              <a:rPr lang="fa-IR" sz="2000" b="1" dirty="0" smtClean="0">
                <a:solidFill>
                  <a:schemeClr val="tx2">
                    <a:satMod val="130000"/>
                  </a:schemeClr>
                </a:solidFill>
                <a:cs typeface="B Nazanin" pitchFamily="2" charset="-78"/>
              </a:rPr>
              <a:t>متأسفانه مالک به اخطارهای صادره قبلی اداره برق توجه نکرده و اقدام به ساخت طبقه دوم در مجاورت شبکه </a:t>
            </a:r>
            <a:r>
              <a:rPr lang="en-US" sz="2000" b="1" dirty="0" smtClean="0">
                <a:solidFill>
                  <a:schemeClr val="tx2">
                    <a:satMod val="130000"/>
                  </a:schemeClr>
                </a:solidFill>
                <a:latin typeface="Bell MT" pitchFamily="18" charset="0"/>
                <a:cs typeface="B Nazanin" pitchFamily="2" charset="-78"/>
              </a:rPr>
              <a:t>20kv</a:t>
            </a:r>
            <a:r>
              <a:rPr lang="fa-IR" sz="2000" b="1" dirty="0" smtClean="0">
                <a:solidFill>
                  <a:schemeClr val="tx2">
                    <a:satMod val="130000"/>
                  </a:schemeClr>
                </a:solidFill>
                <a:cs typeface="B Nazanin" pitchFamily="2" charset="-78"/>
              </a:rPr>
              <a:t> نموده و استادکار بنا که در لبه پشت بام طبقه دوم قرار گرفته ناگهان بلوک سقفی زیر پایش شکسته و تعادل وی بهم می خورد و از هادی شبکه بعنوان کمک استفاده تا سقوط نکند غافل از اینکه لحظه تماس دچار برقگرفتگی و سقوط می گردد.</a:t>
            </a:r>
            <a:endParaRPr lang="en-US" sz="2000" b="1" dirty="0" smtClean="0">
              <a:solidFill>
                <a:schemeClr val="tx2">
                  <a:satMod val="130000"/>
                </a:schemeClr>
              </a:solidFill>
              <a:cs typeface="B Nazanin" pitchFamily="2" charset="-78"/>
            </a:endParaRPr>
          </a:p>
        </p:txBody>
      </p:sp>
      <p:pic>
        <p:nvPicPr>
          <p:cNvPr id="6" name="Picture 5" descr="201010053580.jpg"/>
          <p:cNvPicPr>
            <a:picLocks noChangeAspect="1"/>
          </p:cNvPicPr>
          <p:nvPr/>
        </p:nvPicPr>
        <p:blipFill>
          <a:blip r:embed="rId2" cstate="print"/>
          <a:srcRect/>
          <a:stretch>
            <a:fillRect/>
          </a:stretch>
        </p:blipFill>
        <p:spPr bwMode="auto">
          <a:xfrm>
            <a:off x="0" y="2643188"/>
            <a:ext cx="9144000" cy="4214812"/>
          </a:xfrm>
          <a:prstGeom prst="rect">
            <a:avLst/>
          </a:prstGeom>
          <a:noFill/>
          <a:ln w="9525">
            <a:noFill/>
            <a:miter lim="800000"/>
            <a:headEnd/>
            <a:tailEnd/>
          </a:ln>
        </p:spPr>
      </p:pic>
    </p:spTree>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17410"/>
                                        </p:tgtEl>
                                        <p:attrNameLst>
                                          <p:attrName>style.visibility</p:attrName>
                                        </p:attrNameLst>
                                      </p:cBhvr>
                                      <p:to>
                                        <p:strVal val="visible"/>
                                      </p:to>
                                    </p:set>
                                    <p:anim calcmode="lin" valueType="num">
                                      <p:cBhvr>
                                        <p:cTn id="13" dur="1000" fill="hold"/>
                                        <p:tgtEl>
                                          <p:spTgt spid="17410"/>
                                        </p:tgtEl>
                                        <p:attrNameLst>
                                          <p:attrName>ppt_w</p:attrName>
                                        </p:attrNameLst>
                                      </p:cBhvr>
                                      <p:tavLst>
                                        <p:tav tm="0">
                                          <p:val>
                                            <p:fltVal val="0"/>
                                          </p:val>
                                        </p:tav>
                                        <p:tav tm="100000">
                                          <p:val>
                                            <p:strVal val="#ppt_w"/>
                                          </p:val>
                                        </p:tav>
                                      </p:tavLst>
                                    </p:anim>
                                    <p:anim calcmode="lin" valueType="num">
                                      <p:cBhvr>
                                        <p:cTn id="14" dur="1000" fill="hold"/>
                                        <p:tgtEl>
                                          <p:spTgt spid="17410"/>
                                        </p:tgtEl>
                                        <p:attrNameLst>
                                          <p:attrName>ppt_h</p:attrName>
                                        </p:attrNameLst>
                                      </p:cBhvr>
                                      <p:tavLst>
                                        <p:tav tm="0">
                                          <p:val>
                                            <p:fltVal val="0"/>
                                          </p:val>
                                        </p:tav>
                                        <p:tav tm="100000">
                                          <p:val>
                                            <p:strVal val="#ppt_h"/>
                                          </p:val>
                                        </p:tav>
                                      </p:tavLst>
                                    </p:anim>
                                    <p:anim calcmode="lin" valueType="num">
                                      <p:cBhvr>
                                        <p:cTn id="15" dur="1000" fill="hold"/>
                                        <p:tgtEl>
                                          <p:spTgt spid="174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74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a:xfrm>
            <a:off x="0" y="981075"/>
            <a:ext cx="8172450" cy="5248275"/>
          </a:xfrm>
        </p:spPr>
        <p:txBody>
          <a:bodyPr/>
          <a:lstStyle/>
          <a:p>
            <a:pPr algn="ctr" eaLnBrk="1" hangingPunct="1">
              <a:buFont typeface="Wingdings" pitchFamily="2" charset="2"/>
              <a:buNone/>
            </a:pPr>
            <a:endParaRPr lang="fa-IR" smtClean="0">
              <a:ea typeface="Majalla UI"/>
            </a:endParaRPr>
          </a:p>
          <a:p>
            <a:pPr algn="ctr" eaLnBrk="1" hangingPunct="1">
              <a:buFont typeface="Wingdings" pitchFamily="2" charset="2"/>
              <a:buNone/>
            </a:pPr>
            <a:r>
              <a:rPr lang="fa-IR" smtClean="0">
                <a:ea typeface="Majalla UI"/>
              </a:rPr>
              <a:t> </a:t>
            </a:r>
            <a:r>
              <a:rPr lang="fa-IR" sz="4000" smtClean="0">
                <a:ea typeface="Majalla UI"/>
              </a:rPr>
              <a:t>وَ مَنْ أَحْیَاهَا فَکَأَنَّمَا أَحْیَا النَّاسَ جَمِیعًا </a:t>
            </a:r>
            <a:endParaRPr lang="en-US" sz="4000" smtClean="0"/>
          </a:p>
          <a:p>
            <a:pPr algn="ctr" eaLnBrk="1" hangingPunct="1"/>
            <a:endParaRPr lang="en-US" sz="2000" i="1" smtClean="0"/>
          </a:p>
          <a:p>
            <a:pPr algn="ctr" eaLnBrk="1" hangingPunct="1">
              <a:buFont typeface="Wingdings" pitchFamily="2" charset="2"/>
              <a:buNone/>
            </a:pPr>
            <a:endParaRPr lang="fa-IR" sz="1600" smtClean="0">
              <a:ea typeface="Majalla UI"/>
            </a:endParaRPr>
          </a:p>
          <a:p>
            <a:pPr algn="ctr" eaLnBrk="1" hangingPunct="1">
              <a:buFont typeface="Wingdings" pitchFamily="2" charset="2"/>
              <a:buNone/>
            </a:pPr>
            <a:r>
              <a:rPr lang="fa-IR" smtClean="0">
                <a:latin typeface="IranNastaliq" pitchFamily="18" charset="0"/>
                <a:cs typeface="IranNastaliq" pitchFamily="18" charset="0"/>
              </a:rPr>
              <a:t>هر کس جان یک نفر را نجات دهد مانند این است که </a:t>
            </a:r>
          </a:p>
          <a:p>
            <a:pPr algn="ctr" eaLnBrk="1" hangingPunct="1">
              <a:buFont typeface="Wingdings" pitchFamily="2" charset="2"/>
              <a:buNone/>
            </a:pPr>
            <a:endParaRPr lang="fa-IR" smtClean="0">
              <a:latin typeface="IranNastaliq" pitchFamily="18" charset="0"/>
              <a:cs typeface="IranNastaliq" pitchFamily="18" charset="0"/>
            </a:endParaRPr>
          </a:p>
          <a:p>
            <a:pPr algn="ctr" eaLnBrk="1" hangingPunct="1">
              <a:buFont typeface="Wingdings" pitchFamily="2" charset="2"/>
              <a:buNone/>
            </a:pPr>
            <a:r>
              <a:rPr lang="fa-IR" smtClean="0">
                <a:latin typeface="IranNastaliq" pitchFamily="18" charset="0"/>
                <a:cs typeface="IranNastaliq" pitchFamily="18" charset="0"/>
              </a:rPr>
              <a:t>جان همه مردم را نجات داده است </a:t>
            </a:r>
            <a:endParaRPr lang="en-US" smtClean="0">
              <a:latin typeface="IranNastaliq" pitchFamily="18" charset="0"/>
              <a:cs typeface="IranNastaliq" pitchFamily="18" charset="0"/>
            </a:endParaRPr>
          </a:p>
          <a:p>
            <a:pPr algn="ctr" eaLnBrk="1" hangingPunct="1">
              <a:buFont typeface="Wingdings" pitchFamily="2" charset="2"/>
              <a:buNone/>
            </a:pPr>
            <a:endParaRPr lang="fa-IR" u="sng" smtClean="0">
              <a:latin typeface="IranNastaliq" pitchFamily="18" charset="0"/>
              <a:cs typeface="IranNastaliq" pitchFamily="18" charset="0"/>
            </a:endParaRPr>
          </a:p>
          <a:p>
            <a:pPr algn="ctr" eaLnBrk="1" hangingPunct="1">
              <a:buFont typeface="Wingdings" pitchFamily="2" charset="2"/>
              <a:buNone/>
            </a:pPr>
            <a:r>
              <a:rPr lang="fa-IR" u="sng" smtClean="0">
                <a:latin typeface="IranNastaliq" pitchFamily="18" charset="0"/>
                <a:cs typeface="IranNastaliq" pitchFamily="18" charset="0"/>
              </a:rPr>
              <a:t>( </a:t>
            </a:r>
            <a:r>
              <a:rPr lang="ar-SA" u="sng" smtClean="0">
                <a:latin typeface="IranNastaliq" pitchFamily="18" charset="0"/>
                <a:cs typeface="IranNastaliq" pitchFamily="18" charset="0"/>
              </a:rPr>
              <a:t>سوره م</a:t>
            </a:r>
            <a:r>
              <a:rPr lang="fa-IR" u="sng" smtClean="0">
                <a:latin typeface="IranNastaliq" pitchFamily="18" charset="0"/>
                <a:cs typeface="IranNastaliq" pitchFamily="18" charset="0"/>
              </a:rPr>
              <a:t>ائده ؛ آیه 32)</a:t>
            </a:r>
          </a:p>
        </p:txBody>
      </p:sp>
      <p:sp>
        <p:nvSpPr>
          <p:cNvPr id="9219" name="Slide Number Placeholder 3"/>
          <p:cNvSpPr>
            <a:spLocks noGrp="1"/>
          </p:cNvSpPr>
          <p:nvPr>
            <p:ph type="sldNum" sz="quarter" idx="12"/>
          </p:nvPr>
        </p:nvSpPr>
        <p:spPr>
          <a:xfrm>
            <a:off x="3581400" y="6305550"/>
            <a:ext cx="2133600" cy="476250"/>
          </a:xfrm>
        </p:spPr>
        <p:txBody>
          <a:bodyPr/>
          <a:lstStyle/>
          <a:p>
            <a:pPr algn="r">
              <a:defRPr/>
            </a:pPr>
            <a:fld id="{35ABE209-3C95-4132-B1EF-31FFA91C3FC5}" type="slidenum">
              <a:rPr lang="en-US" smtClean="0"/>
              <a:pPr algn="r">
                <a:defRPr/>
              </a:pPr>
              <a:t>6</a:t>
            </a:fld>
            <a:endParaRPr lang="en-US" smtClean="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857232"/>
            <a:ext cx="8229600" cy="857256"/>
          </a:xfrm>
        </p:spPr>
        <p:txBody>
          <a:bodyPr>
            <a:normAutofit fontScale="90000"/>
          </a:bodyPr>
          <a:lstStyle/>
          <a:p>
            <a:pPr algn="ctr" eaLnBrk="1" fontAlgn="auto" hangingPunct="1">
              <a:spcAft>
                <a:spcPts val="0"/>
              </a:spcAft>
              <a:defRPr/>
            </a:pPr>
            <a:r>
              <a:rPr lang="fa-IR" sz="3600" dirty="0" smtClean="0">
                <a:solidFill>
                  <a:schemeClr val="accent5">
                    <a:lumMod val="75000"/>
                  </a:schemeClr>
                </a:solidFill>
                <a:cs typeface="B Nazanin" pitchFamily="2" charset="-78"/>
              </a:rPr>
              <a:t>حادثه برق گرفتگی یک کارگر 20 ساله  درحین جوشکاری اسکلت فلزی وتجاوز به حريم برق</a:t>
            </a:r>
            <a:endParaRPr lang="en-US" sz="3600" dirty="0" smtClean="0">
              <a:solidFill>
                <a:schemeClr val="accent5">
                  <a:lumMod val="75000"/>
                </a:schemeClr>
              </a:solidFill>
              <a:cs typeface="B Nazanin" pitchFamily="2" charset="-78"/>
            </a:endParaRPr>
          </a:p>
        </p:txBody>
      </p:sp>
      <p:sp>
        <p:nvSpPr>
          <p:cNvPr id="57347" name="Rectangle 3"/>
          <p:cNvSpPr>
            <a:spLocks noGrp="1" noChangeArrowheads="1"/>
          </p:cNvSpPr>
          <p:nvPr>
            <p:ph idx="1"/>
          </p:nvPr>
        </p:nvSpPr>
        <p:spPr/>
        <p:txBody>
          <a:bodyPr/>
          <a:lstStyle/>
          <a:p>
            <a:pPr eaLnBrk="1" hangingPunct="1">
              <a:buFontTx/>
              <a:buNone/>
            </a:pPr>
            <a:r>
              <a:rPr lang="fa-IR" altLang="fa-IR" dirty="0" smtClean="0">
                <a:ea typeface="Majalla UI"/>
              </a:rPr>
              <a:t> </a:t>
            </a:r>
            <a:endParaRPr lang="en-US" altLang="fa-IR" dirty="0" smtClean="0">
              <a:ea typeface="Majalla UI"/>
            </a:endParaRPr>
          </a:p>
        </p:txBody>
      </p:sp>
      <p:pic>
        <p:nvPicPr>
          <p:cNvPr id="10244" name="Picture 4" descr="DSC00070"/>
          <p:cNvPicPr>
            <a:picLocks noChangeAspect="1" noChangeArrowheads="1"/>
          </p:cNvPicPr>
          <p:nvPr/>
        </p:nvPicPr>
        <p:blipFill>
          <a:blip r:embed="rId2" cstate="print"/>
          <a:srcRect/>
          <a:stretch>
            <a:fillRect/>
          </a:stretch>
        </p:blipFill>
        <p:spPr bwMode="auto">
          <a:xfrm>
            <a:off x="4500563" y="1773238"/>
            <a:ext cx="4105275" cy="3078162"/>
          </a:xfrm>
          <a:prstGeom prst="rect">
            <a:avLst/>
          </a:prstGeom>
          <a:noFill/>
          <a:ln w="9525">
            <a:noFill/>
            <a:miter lim="800000"/>
            <a:headEnd/>
            <a:tailEnd/>
          </a:ln>
        </p:spPr>
      </p:pic>
      <p:pic>
        <p:nvPicPr>
          <p:cNvPr id="10245" name="Picture 5" descr="DSC00071"/>
          <p:cNvPicPr>
            <a:picLocks noChangeAspect="1" noChangeArrowheads="1"/>
          </p:cNvPicPr>
          <p:nvPr/>
        </p:nvPicPr>
        <p:blipFill>
          <a:blip r:embed="rId3" cstate="print"/>
          <a:srcRect/>
          <a:stretch>
            <a:fillRect/>
          </a:stretch>
        </p:blipFill>
        <p:spPr bwMode="auto">
          <a:xfrm>
            <a:off x="250825" y="1773238"/>
            <a:ext cx="4033838" cy="3024187"/>
          </a:xfrm>
          <a:prstGeom prst="rect">
            <a:avLst/>
          </a:prstGeom>
          <a:noFill/>
          <a:ln w="9525">
            <a:noFill/>
            <a:miter lim="800000"/>
            <a:headEnd/>
            <a:tailEnd/>
          </a:ln>
        </p:spPr>
      </p:pic>
      <p:sp>
        <p:nvSpPr>
          <p:cNvPr id="57350" name="Text Box 8"/>
          <p:cNvSpPr txBox="1">
            <a:spLocks noChangeArrowheads="1"/>
          </p:cNvSpPr>
          <p:nvPr/>
        </p:nvSpPr>
        <p:spPr bwMode="auto">
          <a:xfrm>
            <a:off x="539750" y="5373688"/>
            <a:ext cx="7704138" cy="946150"/>
          </a:xfrm>
          <a:prstGeom prst="rect">
            <a:avLst/>
          </a:prstGeom>
          <a:noFill/>
          <a:ln w="9525">
            <a:noFill/>
            <a:miter lim="800000"/>
            <a:headEnd/>
            <a:tailEnd/>
          </a:ln>
        </p:spPr>
        <p:txBody>
          <a:bodyPr>
            <a:spAutoFit/>
          </a:bodyPr>
          <a:lstStyle/>
          <a:p>
            <a:pPr algn="ctr">
              <a:spcBef>
                <a:spcPct val="50000"/>
              </a:spcBef>
            </a:pPr>
            <a:r>
              <a:rPr lang="fa-IR" altLang="fa-IR" sz="2800" b="1">
                <a:solidFill>
                  <a:srgbClr val="003300"/>
                </a:solidFill>
                <a:cs typeface="B Nazanin" pitchFamily="2" charset="-78"/>
              </a:rPr>
              <a:t>بدلیل ورود میله گرد فلزی به طول 6 متر بداخل حریم برق وبرخورد با سیمهای برق 20 کیلوولت</a:t>
            </a:r>
            <a:endParaRPr lang="en-US" altLang="fa-IR" sz="2800" b="1">
              <a:solidFill>
                <a:srgbClr val="003300"/>
              </a:solidFill>
              <a:cs typeface="B Nazanin" pitchFamily="2" charset="-78"/>
            </a:endParaRPr>
          </a:p>
        </p:txBody>
      </p:sp>
    </p:spTree>
  </p:cSld>
  <p:clrMapOvr>
    <a:masterClrMapping/>
  </p:clrMapOvr>
  <p:transition advTm="1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blinds(horizontal)">
                                      <p:cBhvr>
                                        <p:cTn id="7" dur="500"/>
                                        <p:tgtEl>
                                          <p:spTgt spid="10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245"/>
                                        </p:tgtEl>
                                        <p:attrNameLst>
                                          <p:attrName>style.visibility</p:attrName>
                                        </p:attrNameLst>
                                      </p:cBhvr>
                                      <p:to>
                                        <p:strVal val="visible"/>
                                      </p:to>
                                    </p:set>
                                    <p:animEffect transition="in" filter="blinds(horizontal)">
                                      <p:cBhvr>
                                        <p:cTn id="12"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http://electricalsafety5.persiangig.com/image/Construction%20safety/%D9%83%D9%85%D9%BE%D8%B1%D8%B3%D9%8A.jpg"/>
          <p:cNvPicPr>
            <a:picLocks noChangeAspect="1" noChangeArrowheads="1"/>
          </p:cNvPicPr>
          <p:nvPr/>
        </p:nvPicPr>
        <p:blipFill>
          <a:blip r:embed="rId2" cstate="print"/>
          <a:srcRect/>
          <a:stretch>
            <a:fillRect/>
          </a:stretch>
        </p:blipFill>
        <p:spPr bwMode="auto">
          <a:xfrm>
            <a:off x="0" y="0"/>
            <a:ext cx="9144000" cy="4071938"/>
          </a:xfrm>
          <a:prstGeom prst="rect">
            <a:avLst/>
          </a:prstGeom>
          <a:noFill/>
          <a:ln w="9525">
            <a:noFill/>
            <a:miter lim="800000"/>
            <a:headEnd/>
            <a:tailEnd/>
          </a:ln>
        </p:spPr>
      </p:pic>
      <p:sp>
        <p:nvSpPr>
          <p:cNvPr id="7" name="Content Placeholder 2"/>
          <p:cNvSpPr txBox="1">
            <a:spLocks/>
          </p:cNvSpPr>
          <p:nvPr/>
        </p:nvSpPr>
        <p:spPr>
          <a:xfrm>
            <a:off x="142844" y="4286256"/>
            <a:ext cx="8786874" cy="2357454"/>
          </a:xfrm>
          <a:prstGeom prst="rect">
            <a:avLst/>
          </a:prstGeom>
        </p:spPr>
        <p:txBody>
          <a:bodyPr>
            <a:normAutofit/>
          </a:bodyPr>
          <a:lstStyle/>
          <a:p>
            <a:pPr marL="342900" indent="-342900" algn="just" rtl="1" fontAlgn="auto">
              <a:spcBef>
                <a:spcPct val="20000"/>
              </a:spcBef>
              <a:spcAft>
                <a:spcPts val="0"/>
              </a:spcAft>
              <a:buFont typeface="Arial" pitchFamily="34" charset="0"/>
              <a:buChar char="•"/>
              <a:defRPr/>
            </a:pPr>
            <a:r>
              <a:rPr lang="ar-SA" sz="3200" b="1" dirty="0">
                <a:ln w="12700">
                  <a:solidFill>
                    <a:srgbClr val="3B1615"/>
                  </a:solidFill>
                  <a:prstDash val="solid"/>
                </a:ln>
                <a:solidFill>
                  <a:schemeClr val="tx1">
                    <a:lumMod val="75000"/>
                    <a:lumOff val="25000"/>
                  </a:schemeClr>
                </a:solidFill>
                <a:effectLst>
                  <a:outerShdw blurRad="41275" dist="20320" dir="1800000" algn="tl" rotWithShape="0">
                    <a:srgbClr val="000000">
                      <a:alpha val="40000"/>
                    </a:srgbClr>
                  </a:outerShdw>
                </a:effectLst>
                <a:latin typeface="+mn-lt"/>
                <a:cs typeface="B Nazanin" pitchFamily="2" charset="-78"/>
              </a:rPr>
              <a:t>از آنجاییکه در عملیات ساخت و ساز از خودروهای سنگین  استفاده می گردد،  رانندگان این خودروها </a:t>
            </a:r>
            <a:r>
              <a:rPr lang="fa-IR" sz="3200" b="1" dirty="0">
                <a:ln w="12700">
                  <a:solidFill>
                    <a:srgbClr val="3B1615"/>
                  </a:solidFill>
                  <a:prstDash val="solid"/>
                </a:ln>
                <a:solidFill>
                  <a:schemeClr val="tx1">
                    <a:lumMod val="75000"/>
                    <a:lumOff val="25000"/>
                  </a:schemeClr>
                </a:solidFill>
                <a:effectLst>
                  <a:outerShdw blurRad="41275" dist="20320" dir="1800000" algn="tl" rotWithShape="0">
                    <a:srgbClr val="000000">
                      <a:alpha val="40000"/>
                    </a:srgbClr>
                  </a:outerShdw>
                </a:effectLst>
                <a:latin typeface="+mn-lt"/>
                <a:cs typeface="B Nazanin" pitchFamily="2" charset="-78"/>
              </a:rPr>
              <a:t>موظفند</a:t>
            </a:r>
            <a:r>
              <a:rPr lang="en-US" sz="3200" b="1" dirty="0">
                <a:ln w="12700">
                  <a:solidFill>
                    <a:srgbClr val="3B1615"/>
                  </a:solidFill>
                  <a:prstDash val="solid"/>
                </a:ln>
                <a:solidFill>
                  <a:schemeClr val="tx1">
                    <a:lumMod val="75000"/>
                    <a:lumOff val="25000"/>
                  </a:schemeClr>
                </a:solidFill>
                <a:effectLst>
                  <a:outerShdw blurRad="41275" dist="20320" dir="1800000" algn="tl" rotWithShape="0">
                    <a:srgbClr val="000000">
                      <a:alpha val="40000"/>
                    </a:srgbClr>
                  </a:outerShdw>
                </a:effectLst>
                <a:latin typeface="+mn-lt"/>
                <a:cs typeface="B Nazanin" pitchFamily="2" charset="-78"/>
              </a:rPr>
              <a:t> </a:t>
            </a:r>
            <a:r>
              <a:rPr lang="fa-IR" sz="3200" b="1" dirty="0">
                <a:ln w="12700">
                  <a:solidFill>
                    <a:srgbClr val="3B1615"/>
                  </a:solidFill>
                  <a:prstDash val="solid"/>
                </a:ln>
                <a:solidFill>
                  <a:schemeClr val="tx1">
                    <a:lumMod val="75000"/>
                    <a:lumOff val="25000"/>
                  </a:schemeClr>
                </a:solidFill>
                <a:effectLst>
                  <a:outerShdw blurRad="41275" dist="20320" dir="1800000" algn="tl" rotWithShape="0">
                    <a:srgbClr val="000000">
                      <a:alpha val="40000"/>
                    </a:srgbClr>
                  </a:outerShdw>
                </a:effectLst>
                <a:latin typeface="+mn-lt"/>
                <a:cs typeface="B Nazanin" pitchFamily="2" charset="-78"/>
              </a:rPr>
              <a:t>حریم </a:t>
            </a:r>
            <a:r>
              <a:rPr lang="ar-SA" sz="3200" b="1" dirty="0">
                <a:ln w="12700">
                  <a:solidFill>
                    <a:srgbClr val="3B1615"/>
                  </a:solidFill>
                  <a:prstDash val="solid"/>
                </a:ln>
                <a:solidFill>
                  <a:schemeClr val="tx1">
                    <a:lumMod val="75000"/>
                    <a:lumOff val="25000"/>
                  </a:schemeClr>
                </a:solidFill>
                <a:effectLst>
                  <a:outerShdw blurRad="41275" dist="20320" dir="1800000" algn="tl" rotWithShape="0">
                    <a:srgbClr val="000000">
                      <a:alpha val="40000"/>
                    </a:srgbClr>
                  </a:outerShdw>
                </a:effectLst>
                <a:latin typeface="+mn-lt"/>
                <a:cs typeface="B Nazanin" pitchFamily="2" charset="-78"/>
              </a:rPr>
              <a:t> خطوط هوایی برق اطراف کارگاه </a:t>
            </a:r>
            <a:r>
              <a:rPr lang="fa-IR" sz="3200" b="1" dirty="0">
                <a:ln w="12700">
                  <a:solidFill>
                    <a:srgbClr val="3B1615"/>
                  </a:solidFill>
                  <a:prstDash val="solid"/>
                </a:ln>
                <a:solidFill>
                  <a:schemeClr val="tx1">
                    <a:lumMod val="75000"/>
                    <a:lumOff val="25000"/>
                  </a:schemeClr>
                </a:solidFill>
                <a:effectLst>
                  <a:outerShdw blurRad="41275" dist="20320" dir="1800000" algn="tl" rotWithShape="0">
                    <a:srgbClr val="000000">
                      <a:alpha val="40000"/>
                    </a:srgbClr>
                  </a:outerShdw>
                </a:effectLst>
                <a:latin typeface="+mn-lt"/>
                <a:cs typeface="B Nazanin" pitchFamily="2" charset="-78"/>
              </a:rPr>
              <a:t> را رعایت </a:t>
            </a:r>
            <a:r>
              <a:rPr lang="ar-SA" sz="3200" b="1" dirty="0">
                <a:ln w="12700">
                  <a:solidFill>
                    <a:srgbClr val="3B1615"/>
                  </a:solidFill>
                  <a:prstDash val="solid"/>
                </a:ln>
                <a:solidFill>
                  <a:schemeClr val="tx1">
                    <a:lumMod val="75000"/>
                    <a:lumOff val="25000"/>
                  </a:schemeClr>
                </a:solidFill>
                <a:effectLst>
                  <a:outerShdw blurRad="41275" dist="20320" dir="1800000" algn="tl" rotWithShape="0">
                    <a:srgbClr val="000000">
                      <a:alpha val="40000"/>
                    </a:srgbClr>
                  </a:outerShdw>
                </a:effectLst>
                <a:latin typeface="+mn-lt"/>
                <a:cs typeface="B Nazanin" pitchFamily="2" charset="-78"/>
              </a:rPr>
              <a:t>نمایند</a:t>
            </a:r>
            <a:r>
              <a:rPr lang="fa-IR" sz="3200" b="1" dirty="0">
                <a:ln w="12700">
                  <a:solidFill>
                    <a:srgbClr val="3B1615"/>
                  </a:solidFill>
                  <a:prstDash val="solid"/>
                </a:ln>
                <a:solidFill>
                  <a:schemeClr val="tx1">
                    <a:lumMod val="75000"/>
                    <a:lumOff val="25000"/>
                  </a:schemeClr>
                </a:solidFill>
                <a:effectLst>
                  <a:outerShdw blurRad="41275" dist="20320" dir="1800000" algn="tl" rotWithShape="0">
                    <a:srgbClr val="000000">
                      <a:alpha val="40000"/>
                    </a:srgbClr>
                  </a:outerShdw>
                </a:effectLst>
                <a:latin typeface="+mn-lt"/>
                <a:cs typeface="B Nazanin" pitchFamily="2" charset="-78"/>
              </a:rPr>
              <a:t>.</a:t>
            </a:r>
            <a:endParaRPr lang="en-US" sz="3200" b="1" dirty="0">
              <a:ln w="12700">
                <a:solidFill>
                  <a:srgbClr val="3B1615"/>
                </a:solidFill>
                <a:prstDash val="solid"/>
              </a:ln>
              <a:solidFill>
                <a:schemeClr val="tx1">
                  <a:lumMod val="75000"/>
                  <a:lumOff val="25000"/>
                </a:schemeClr>
              </a:solidFill>
              <a:effectLst>
                <a:outerShdw blurRad="41275" dist="20320" dir="1800000" algn="tl" rotWithShape="0">
                  <a:srgbClr val="000000">
                    <a:alpha val="40000"/>
                  </a:srgbClr>
                </a:outerShdw>
              </a:effectLst>
              <a:latin typeface="+mn-lt"/>
              <a:cs typeface="B Nazanin" pitchFamily="2" charset="-78"/>
            </a:endParaRPr>
          </a:p>
        </p:txBody>
      </p:sp>
    </p:spTree>
  </p:cSld>
  <p:clrMapOvr>
    <a:masterClrMapping/>
  </p:clrMapOvr>
  <p:transition>
    <p:pull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Scale>
                                      <p:cBhvr>
                                        <p:cTn id="7" dur="1000" decel="50000" fill="hold">
                                          <p:stCondLst>
                                            <p:cond delay="0"/>
                                          </p:stCondLst>
                                        </p:cTn>
                                        <p:tgtEl>
                                          <p:spTgt spid="2457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4578"/>
                                        </p:tgtEl>
                                        <p:attrNameLst>
                                          <p:attrName>ppt_x</p:attrName>
                                          <p:attrName>ppt_y</p:attrName>
                                        </p:attrNameLst>
                                      </p:cBhvr>
                                    </p:animMotion>
                                    <p:animEffect transition="in" filter="fade">
                                      <p:cBhvr>
                                        <p:cTn id="9" dur="1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descr="برق نوق3.JPG"/>
          <p:cNvPicPr>
            <a:picLocks noGrp="1" noChangeAspect="1"/>
          </p:cNvPicPr>
          <p:nvPr isPhoto="1"/>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strips dir="l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6" name="Rectangle 4"/>
          <p:cNvSpPr>
            <a:spLocks noGrp="1" noChangeArrowheads="1"/>
          </p:cNvSpPr>
          <p:nvPr>
            <p:ph type="title"/>
          </p:nvPr>
        </p:nvSpPr>
        <p:spPr>
          <a:xfrm>
            <a:off x="71406" y="785794"/>
            <a:ext cx="9072594" cy="857256"/>
          </a:xfrm>
        </p:spPr>
        <p:txBody>
          <a:bodyPr rtlCol="0">
            <a:noAutofit/>
          </a:bodyPr>
          <a:lstStyle/>
          <a:p>
            <a:pPr algn="ctr" rtl="1" eaLnBrk="1" fontAlgn="auto" hangingPunct="1">
              <a:spcAft>
                <a:spcPts val="0"/>
              </a:spcAft>
              <a:defRPr/>
            </a:pPr>
            <a:r>
              <a:rPr lang="fa-IR" sz="2800" dirty="0" smtClean="0">
                <a:ln>
                  <a:solidFill>
                    <a:schemeClr val="tx2">
                      <a:lumMod val="50000"/>
                    </a:schemeClr>
                  </a:solidFill>
                </a:ln>
                <a:solidFill>
                  <a:srgbClr val="FF0000"/>
                </a:solidFill>
                <a:cs typeface="B Nazanin" pitchFamily="2" charset="-78"/>
              </a:rPr>
              <a:t>حادثه برق گرفتگی </a:t>
            </a:r>
            <a:br>
              <a:rPr lang="fa-IR" sz="2800" dirty="0" smtClean="0">
                <a:ln>
                  <a:solidFill>
                    <a:schemeClr val="tx2">
                      <a:lumMod val="50000"/>
                    </a:schemeClr>
                  </a:solidFill>
                </a:ln>
                <a:solidFill>
                  <a:srgbClr val="FF0000"/>
                </a:solidFill>
                <a:cs typeface="B Nazanin" pitchFamily="2" charset="-78"/>
              </a:rPr>
            </a:br>
            <a:r>
              <a:rPr lang="fa-IR" sz="2800" dirty="0" smtClean="0">
                <a:ln>
                  <a:solidFill>
                    <a:schemeClr val="tx2">
                      <a:lumMod val="50000"/>
                    </a:schemeClr>
                  </a:solidFill>
                </a:ln>
                <a:solidFill>
                  <a:srgbClr val="FF0000"/>
                </a:solidFill>
                <a:cs typeface="B Nazanin" pitchFamily="2" charset="-78"/>
              </a:rPr>
              <a:t>راننده کامیون ده چرخ </a:t>
            </a:r>
            <a:endParaRPr lang="en-US" sz="2800" dirty="0" smtClean="0">
              <a:ln>
                <a:solidFill>
                  <a:schemeClr val="tx2">
                    <a:lumMod val="50000"/>
                  </a:schemeClr>
                </a:solidFill>
              </a:ln>
              <a:solidFill>
                <a:srgbClr val="FF0000"/>
              </a:solidFill>
              <a:cs typeface="B Nazanin" pitchFamily="2" charset="-78"/>
            </a:endParaRPr>
          </a:p>
        </p:txBody>
      </p:sp>
      <p:sp>
        <p:nvSpPr>
          <p:cNvPr id="330757" name="Rectangle 5"/>
          <p:cNvSpPr>
            <a:spLocks noChangeArrowheads="1"/>
          </p:cNvSpPr>
          <p:nvPr/>
        </p:nvSpPr>
        <p:spPr bwMode="auto">
          <a:xfrm>
            <a:off x="285720" y="1714488"/>
            <a:ext cx="8616980" cy="1214446"/>
          </a:xfrm>
          <a:prstGeom prst="rect">
            <a:avLst/>
          </a:prstGeom>
          <a:noFill/>
          <a:ln w="9525">
            <a:noFill/>
            <a:miter lim="800000"/>
            <a:headEnd/>
            <a:tailEnd/>
          </a:ln>
          <a:effectLst/>
        </p:spPr>
        <p:txBody>
          <a:bodyPr anchor="ctr">
            <a:scene3d>
              <a:camera prst="orthographicFront"/>
              <a:lightRig rig="threePt" dir="t"/>
            </a:scene3d>
            <a:sp3d extrusionH="57150">
              <a:bevelT w="38100" h="38100"/>
            </a:sp3d>
          </a:bodyPr>
          <a:lstStyle/>
          <a:p>
            <a:pPr algn="ctr" rtl="1" fontAlgn="auto">
              <a:spcBef>
                <a:spcPts val="0"/>
              </a:spcBef>
              <a:spcAft>
                <a:spcPts val="0"/>
              </a:spcAft>
              <a:defRPr/>
            </a:pPr>
            <a:r>
              <a:rPr lang="fa-IR" sz="2400" b="1" dirty="0">
                <a:solidFill>
                  <a:schemeClr val="tx1">
                    <a:lumMod val="95000"/>
                    <a:lumOff val="5000"/>
                  </a:schemeClr>
                </a:solidFill>
                <a:cs typeface="B Nazanin" pitchFamily="2" charset="-78"/>
              </a:rPr>
              <a:t>راننده کمپرسی در هنگام تخلیه ماسه ، تاج اتاق به خط 20 کیلوولت گیر کرده که بدون پائین آوردن اتاق ماسه حرکت کرده است. که منجر به برق گرفتگی راننده شد. راننده را به بیمارستان انتقال دادند که متاًسفانه</a:t>
            </a:r>
            <a:r>
              <a:rPr lang="fa-IR" sz="2400" b="1" dirty="0">
                <a:ln>
                  <a:solidFill>
                    <a:srgbClr val="FF0000"/>
                  </a:solidFill>
                </a:ln>
                <a:solidFill>
                  <a:schemeClr val="tx1">
                    <a:lumMod val="95000"/>
                    <a:lumOff val="5000"/>
                  </a:schemeClr>
                </a:solidFill>
                <a:cs typeface="B Nazanin" pitchFamily="2" charset="-78"/>
              </a:rPr>
              <a:t> </a:t>
            </a:r>
            <a:r>
              <a:rPr lang="fa-IR" sz="2800" b="1" dirty="0">
                <a:ln>
                  <a:solidFill>
                    <a:srgbClr val="FF0000"/>
                  </a:solidFill>
                </a:ln>
                <a:solidFill>
                  <a:schemeClr val="tx1">
                    <a:lumMod val="95000"/>
                    <a:lumOff val="5000"/>
                  </a:schemeClr>
                </a:solidFill>
                <a:cs typeface="B Nazanin" pitchFamily="2" charset="-78"/>
              </a:rPr>
              <a:t>فوت</a:t>
            </a:r>
            <a:r>
              <a:rPr lang="fa-IR" sz="2400" b="1" dirty="0">
                <a:ln>
                  <a:solidFill>
                    <a:srgbClr val="FF0000"/>
                  </a:solidFill>
                </a:ln>
                <a:solidFill>
                  <a:schemeClr val="tx1">
                    <a:lumMod val="95000"/>
                    <a:lumOff val="5000"/>
                  </a:schemeClr>
                </a:solidFill>
                <a:cs typeface="B Nazanin" pitchFamily="2" charset="-78"/>
              </a:rPr>
              <a:t> </a:t>
            </a:r>
            <a:r>
              <a:rPr lang="fa-IR" sz="2400" b="1" dirty="0">
                <a:solidFill>
                  <a:schemeClr val="tx1">
                    <a:lumMod val="95000"/>
                    <a:lumOff val="5000"/>
                  </a:schemeClr>
                </a:solidFill>
                <a:cs typeface="B Nazanin" pitchFamily="2" charset="-78"/>
              </a:rPr>
              <a:t>شدند.</a:t>
            </a:r>
            <a:endParaRPr lang="en-US" sz="2400" b="1" dirty="0">
              <a:solidFill>
                <a:schemeClr val="tx1">
                  <a:lumMod val="95000"/>
                  <a:lumOff val="5000"/>
                </a:schemeClr>
              </a:solidFill>
              <a:cs typeface="B Nazanin" pitchFamily="2" charset="-78"/>
            </a:endParaRPr>
          </a:p>
        </p:txBody>
      </p:sp>
      <p:sp>
        <p:nvSpPr>
          <p:cNvPr id="330759" name="Rectangle 7"/>
          <p:cNvSpPr>
            <a:spLocks noChangeArrowheads="1"/>
          </p:cNvSpPr>
          <p:nvPr/>
        </p:nvSpPr>
        <p:spPr bwMode="auto">
          <a:xfrm>
            <a:off x="539750" y="5310188"/>
            <a:ext cx="8229600" cy="1143000"/>
          </a:xfrm>
          <a:prstGeom prst="rect">
            <a:avLst/>
          </a:prstGeom>
          <a:noFill/>
          <a:ln w="9525">
            <a:noFill/>
            <a:miter lim="800000"/>
            <a:headEnd/>
            <a:tailEnd/>
          </a:ln>
          <a:effectLst/>
        </p:spPr>
        <p:txBody>
          <a:bodyPr anchor="ctr"/>
          <a:lstStyle/>
          <a:p>
            <a:pPr algn="ctr" fontAlgn="auto">
              <a:spcBef>
                <a:spcPts val="0"/>
              </a:spcBef>
              <a:spcAft>
                <a:spcPts val="0"/>
              </a:spcAft>
              <a:defRPr/>
            </a:pPr>
            <a:endParaRPr lang="en-US" sz="4400" dirty="0">
              <a:solidFill>
                <a:schemeClr val="tx2"/>
              </a:solidFill>
              <a:effectLst>
                <a:outerShdw blurRad="38100" dist="38100" dir="2700000" algn="tl">
                  <a:srgbClr val="000000"/>
                </a:outerShdw>
              </a:effectLst>
            </a:endParaRPr>
          </a:p>
        </p:txBody>
      </p:sp>
      <p:pic>
        <p:nvPicPr>
          <p:cNvPr id="27653" name="Picture 4" descr="1-1"/>
          <p:cNvPicPr>
            <a:picLocks noChangeAspect="1" noChangeArrowheads="1"/>
          </p:cNvPicPr>
          <p:nvPr/>
        </p:nvPicPr>
        <p:blipFill>
          <a:blip r:embed="rId3" cstate="print"/>
          <a:srcRect/>
          <a:stretch>
            <a:fillRect/>
          </a:stretch>
        </p:blipFill>
        <p:spPr bwMode="auto">
          <a:xfrm>
            <a:off x="0" y="3071813"/>
            <a:ext cx="7143750" cy="3786187"/>
          </a:xfrm>
          <a:prstGeom prst="rect">
            <a:avLst/>
          </a:prstGeom>
          <a:noFill/>
          <a:ln w="9525">
            <a:noFill/>
            <a:miter lim="800000"/>
            <a:headEnd/>
            <a:tailEnd/>
          </a:ln>
        </p:spPr>
      </p:pic>
      <p:sp>
        <p:nvSpPr>
          <p:cNvPr id="8" name="TextBox 7"/>
          <p:cNvSpPr txBox="1"/>
          <p:nvPr/>
        </p:nvSpPr>
        <p:spPr>
          <a:xfrm rot="17316826">
            <a:off x="6605597" y="4910430"/>
            <a:ext cx="3161114" cy="584775"/>
          </a:xfrm>
          <a:prstGeom prst="rect">
            <a:avLst/>
          </a:prstGeom>
          <a:noFill/>
        </p:spPr>
        <p:txBody>
          <a:bodyPr>
            <a:spAutoFit/>
          </a:bodyPr>
          <a:lstStyle/>
          <a:p>
            <a:pPr algn="ctr" rtl="1" fontAlgn="auto">
              <a:spcBef>
                <a:spcPts val="0"/>
              </a:spcBef>
              <a:spcAft>
                <a:spcPts val="0"/>
              </a:spcAft>
              <a:defRPr/>
            </a:pPr>
            <a:r>
              <a:rPr lang="fa-IR" sz="3200" dirty="0">
                <a:ln>
                  <a:solidFill>
                    <a:srgbClr val="FF0000"/>
                  </a:solidFill>
                </a:ln>
                <a:latin typeface="+mn-lt"/>
                <a:cs typeface="B Esfehan" pitchFamily="2" charset="-78"/>
              </a:rPr>
              <a:t>عکس از محل حادثه</a:t>
            </a:r>
            <a:endParaRPr lang="en-US" sz="3200" dirty="0">
              <a:ln>
                <a:solidFill>
                  <a:srgbClr val="FF0000"/>
                </a:solidFill>
              </a:ln>
              <a:latin typeface="+mn-lt"/>
              <a:cs typeface="B Esfehan" pitchFamily="2" charset="-78"/>
            </a:endParaRPr>
          </a:p>
        </p:txBody>
      </p:sp>
      <p:sp>
        <p:nvSpPr>
          <p:cNvPr id="9" name="Curved Up Arrow 8"/>
          <p:cNvSpPr/>
          <p:nvPr/>
        </p:nvSpPr>
        <p:spPr>
          <a:xfrm rot="11194090">
            <a:off x="6103170" y="4521174"/>
            <a:ext cx="1649201" cy="695040"/>
          </a:xfrm>
          <a:prstGeom prst="curvedUpArrow">
            <a:avLst>
              <a:gd name="adj1" fmla="val 25000"/>
              <a:gd name="adj2" fmla="val 77975"/>
              <a:gd name="adj3" fmla="val 80796"/>
            </a:avLst>
          </a:prstGeom>
          <a:ln>
            <a:solidFill>
              <a:schemeClr val="tx1"/>
            </a:solidFill>
          </a:ln>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lumMod val="95000"/>
                  <a:lumOff val="5000"/>
                </a:schemeClr>
              </a:solidFill>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nodePh="1">
                                  <p:stCondLst>
                                    <p:cond delay="0"/>
                                  </p:stCondLst>
                                  <p:endCondLst>
                                    <p:cond evt="begin" delay="0">
                                      <p:tn val="5"/>
                                    </p:cond>
                                  </p:endCondLst>
                                  <p:childTnLst>
                                    <p:set>
                                      <p:cBhvr>
                                        <p:cTn id="6" dur="1" fill="hold">
                                          <p:stCondLst>
                                            <p:cond delay="0"/>
                                          </p:stCondLst>
                                        </p:cTn>
                                        <p:tgtEl>
                                          <p:spTgt spid="330759"/>
                                        </p:tgtEl>
                                        <p:attrNameLst>
                                          <p:attrName>style.visibility</p:attrName>
                                        </p:attrNameLst>
                                      </p:cBhvr>
                                      <p:to>
                                        <p:strVal val="visible"/>
                                      </p:to>
                                    </p:set>
                                    <p:animEffect transition="in" filter="slide(fromBottom)">
                                      <p:cBhvr>
                                        <p:cTn id="7" dur="5000"/>
                                        <p:tgtEl>
                                          <p:spTgt spid="3307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1" presetClass="entr" presetSubtype="0" fill="hold" nodeType="clickEffect">
                                  <p:stCondLst>
                                    <p:cond delay="0"/>
                                  </p:stCondLst>
                                  <p:childTnLst>
                                    <p:set>
                                      <p:cBhvr>
                                        <p:cTn id="11" dur="1" fill="hold">
                                          <p:stCondLst>
                                            <p:cond delay="0"/>
                                          </p:stCondLst>
                                        </p:cTn>
                                        <p:tgtEl>
                                          <p:spTgt spid="330757"/>
                                        </p:tgtEl>
                                        <p:attrNameLst>
                                          <p:attrName>style.visibility</p:attrName>
                                        </p:attrNameLst>
                                      </p:cBhvr>
                                      <p:to>
                                        <p:strVal val="visible"/>
                                      </p:to>
                                    </p:set>
                                    <p:animEffect transition="in" filter="fade">
                                      <p:cBhvr>
                                        <p:cTn id="12" dur="770" decel="100000"/>
                                        <p:tgtEl>
                                          <p:spTgt spid="330757"/>
                                        </p:tgtEl>
                                      </p:cBhvr>
                                    </p:animEffect>
                                    <p:animScale>
                                      <p:cBhvr>
                                        <p:cTn id="13" dur="770" decel="100000"/>
                                        <p:tgtEl>
                                          <p:spTgt spid="330757"/>
                                        </p:tgtEl>
                                      </p:cBhvr>
                                      <p:from x="10000" y="10000"/>
                                      <p:to x="200000" y="450000"/>
                                    </p:animScale>
                                    <p:animScale>
                                      <p:cBhvr>
                                        <p:cTn id="14" dur="1230" accel="100000" fill="hold">
                                          <p:stCondLst>
                                            <p:cond delay="770"/>
                                          </p:stCondLst>
                                        </p:cTn>
                                        <p:tgtEl>
                                          <p:spTgt spid="330757"/>
                                        </p:tgtEl>
                                      </p:cBhvr>
                                      <p:from x="200000" y="450000"/>
                                      <p:to x="100000" y="100000"/>
                                    </p:animScale>
                                    <p:set>
                                      <p:cBhvr>
                                        <p:cTn id="15" dur="770" fill="hold"/>
                                        <p:tgtEl>
                                          <p:spTgt spid="330757"/>
                                        </p:tgtEl>
                                        <p:attrNameLst>
                                          <p:attrName>ppt_x</p:attrName>
                                        </p:attrNameLst>
                                      </p:cBhvr>
                                      <p:to>
                                        <p:strVal val="(0.5)"/>
                                      </p:to>
                                    </p:set>
                                    <p:anim from="(0.5)" to="(#ppt_x)" calcmode="lin" valueType="num">
                                      <p:cBhvr>
                                        <p:cTn id="16" dur="1230" accel="100000" fill="hold">
                                          <p:stCondLst>
                                            <p:cond delay="770"/>
                                          </p:stCondLst>
                                        </p:cTn>
                                        <p:tgtEl>
                                          <p:spTgt spid="330757"/>
                                        </p:tgtEl>
                                        <p:attrNameLst>
                                          <p:attrName>ppt_x</p:attrName>
                                        </p:attrNameLst>
                                      </p:cBhvr>
                                    </p:anim>
                                    <p:set>
                                      <p:cBhvr>
                                        <p:cTn id="17" dur="770" fill="hold"/>
                                        <p:tgtEl>
                                          <p:spTgt spid="330757"/>
                                        </p:tgtEl>
                                        <p:attrNameLst>
                                          <p:attrName>ppt_y</p:attrName>
                                        </p:attrNameLst>
                                      </p:cBhvr>
                                      <p:to>
                                        <p:strVal val="(#ppt_y+0.4)"/>
                                      </p:to>
                                    </p:set>
                                    <p:anim from="(#ppt_y+0.4)" to="(#ppt_y)" calcmode="lin" valueType="num">
                                      <p:cBhvr>
                                        <p:cTn id="18" dur="1230" accel="100000" fill="hold">
                                          <p:stCondLst>
                                            <p:cond delay="770"/>
                                          </p:stCondLst>
                                        </p:cTn>
                                        <p:tgtEl>
                                          <p:spTgt spid="330757"/>
                                        </p:tgtEl>
                                        <p:attrNameLst>
                                          <p:attrName>ppt_y</p:attrName>
                                        </p:attrNameLst>
                                      </p:cBhvr>
                                    </p:anim>
                                  </p:childTnLst>
                                </p:cTn>
                              </p:par>
                              <p:par>
                                <p:cTn id="19" presetID="51" presetClass="entr" presetSubtype="0" fill="hold" nodeType="withEffect">
                                  <p:stCondLst>
                                    <p:cond delay="0"/>
                                  </p:stCondLst>
                                  <p:childTnLst>
                                    <p:set>
                                      <p:cBhvr>
                                        <p:cTn id="20" dur="1" fill="hold">
                                          <p:stCondLst>
                                            <p:cond delay="0"/>
                                          </p:stCondLst>
                                        </p:cTn>
                                        <p:tgtEl>
                                          <p:spTgt spid="27653"/>
                                        </p:tgtEl>
                                        <p:attrNameLst>
                                          <p:attrName>style.visibility</p:attrName>
                                        </p:attrNameLst>
                                      </p:cBhvr>
                                      <p:to>
                                        <p:strVal val="visible"/>
                                      </p:to>
                                    </p:set>
                                    <p:animEffect transition="in" filter="fade">
                                      <p:cBhvr>
                                        <p:cTn id="21" dur="770" decel="100000"/>
                                        <p:tgtEl>
                                          <p:spTgt spid="27653"/>
                                        </p:tgtEl>
                                      </p:cBhvr>
                                    </p:animEffect>
                                    <p:animScale>
                                      <p:cBhvr>
                                        <p:cTn id="22" dur="770" decel="100000"/>
                                        <p:tgtEl>
                                          <p:spTgt spid="27653"/>
                                        </p:tgtEl>
                                      </p:cBhvr>
                                      <p:from x="10000" y="10000"/>
                                      <p:to x="200000" y="450000"/>
                                    </p:animScale>
                                    <p:animScale>
                                      <p:cBhvr>
                                        <p:cTn id="23" dur="1230" accel="100000" fill="hold">
                                          <p:stCondLst>
                                            <p:cond delay="770"/>
                                          </p:stCondLst>
                                        </p:cTn>
                                        <p:tgtEl>
                                          <p:spTgt spid="27653"/>
                                        </p:tgtEl>
                                      </p:cBhvr>
                                      <p:from x="200000" y="450000"/>
                                      <p:to x="100000" y="100000"/>
                                    </p:animScale>
                                    <p:set>
                                      <p:cBhvr>
                                        <p:cTn id="24" dur="770" fill="hold"/>
                                        <p:tgtEl>
                                          <p:spTgt spid="27653"/>
                                        </p:tgtEl>
                                        <p:attrNameLst>
                                          <p:attrName>ppt_x</p:attrName>
                                        </p:attrNameLst>
                                      </p:cBhvr>
                                      <p:to>
                                        <p:strVal val="(0.5)"/>
                                      </p:to>
                                    </p:set>
                                    <p:anim from="(0.5)" to="(#ppt_x)" calcmode="lin" valueType="num">
                                      <p:cBhvr>
                                        <p:cTn id="25" dur="1230" accel="100000" fill="hold">
                                          <p:stCondLst>
                                            <p:cond delay="770"/>
                                          </p:stCondLst>
                                        </p:cTn>
                                        <p:tgtEl>
                                          <p:spTgt spid="27653"/>
                                        </p:tgtEl>
                                        <p:attrNameLst>
                                          <p:attrName>ppt_x</p:attrName>
                                        </p:attrNameLst>
                                      </p:cBhvr>
                                    </p:anim>
                                    <p:set>
                                      <p:cBhvr>
                                        <p:cTn id="26" dur="770" fill="hold"/>
                                        <p:tgtEl>
                                          <p:spTgt spid="27653"/>
                                        </p:tgtEl>
                                        <p:attrNameLst>
                                          <p:attrName>ppt_y</p:attrName>
                                        </p:attrNameLst>
                                      </p:cBhvr>
                                      <p:to>
                                        <p:strVal val="(#ppt_y+0.4)"/>
                                      </p:to>
                                    </p:set>
                                    <p:anim from="(#ppt_y+0.4)" to="(#ppt_y)" calcmode="lin" valueType="num">
                                      <p:cBhvr>
                                        <p:cTn id="27" dur="1230" accel="100000" fill="hold">
                                          <p:stCondLst>
                                            <p:cond delay="770"/>
                                          </p:stCondLst>
                                        </p:cTn>
                                        <p:tgtEl>
                                          <p:spTgt spid="27653"/>
                                        </p:tgtEl>
                                        <p:attrNameLst>
                                          <p:attrName>ppt_y</p:attrName>
                                        </p:attrNameLst>
                                      </p:cBhvr>
                                    </p:anim>
                                  </p:childTnLst>
                                </p:cTn>
                              </p:par>
                              <p:par>
                                <p:cTn id="28" presetID="51"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770" decel="100000"/>
                                        <p:tgtEl>
                                          <p:spTgt spid="9"/>
                                        </p:tgtEl>
                                      </p:cBhvr>
                                    </p:animEffect>
                                    <p:animScale>
                                      <p:cBhvr>
                                        <p:cTn id="31" dur="770" decel="100000"/>
                                        <p:tgtEl>
                                          <p:spTgt spid="9"/>
                                        </p:tgtEl>
                                      </p:cBhvr>
                                      <p:from x="10000" y="10000"/>
                                      <p:to x="200000" y="450000"/>
                                    </p:animScale>
                                    <p:animScale>
                                      <p:cBhvr>
                                        <p:cTn id="32" dur="1230" accel="100000" fill="hold">
                                          <p:stCondLst>
                                            <p:cond delay="770"/>
                                          </p:stCondLst>
                                        </p:cTn>
                                        <p:tgtEl>
                                          <p:spTgt spid="9"/>
                                        </p:tgtEl>
                                      </p:cBhvr>
                                      <p:from x="200000" y="450000"/>
                                      <p:to x="100000" y="100000"/>
                                    </p:animScale>
                                    <p:set>
                                      <p:cBhvr>
                                        <p:cTn id="33" dur="770" fill="hold"/>
                                        <p:tgtEl>
                                          <p:spTgt spid="9"/>
                                        </p:tgtEl>
                                        <p:attrNameLst>
                                          <p:attrName>ppt_x</p:attrName>
                                        </p:attrNameLst>
                                      </p:cBhvr>
                                      <p:to>
                                        <p:strVal val="(0.5)"/>
                                      </p:to>
                                    </p:set>
                                    <p:anim from="(0.5)" to="(#ppt_x)" calcmode="lin" valueType="num">
                                      <p:cBhvr>
                                        <p:cTn id="34" dur="1230" accel="100000" fill="hold">
                                          <p:stCondLst>
                                            <p:cond delay="770"/>
                                          </p:stCondLst>
                                        </p:cTn>
                                        <p:tgtEl>
                                          <p:spTgt spid="9"/>
                                        </p:tgtEl>
                                        <p:attrNameLst>
                                          <p:attrName>ppt_x</p:attrName>
                                        </p:attrNameLst>
                                      </p:cBhvr>
                                    </p:anim>
                                    <p:set>
                                      <p:cBhvr>
                                        <p:cTn id="35" dur="770" fill="hold"/>
                                        <p:tgtEl>
                                          <p:spTgt spid="9"/>
                                        </p:tgtEl>
                                        <p:attrNameLst>
                                          <p:attrName>ppt_y</p:attrName>
                                        </p:attrNameLst>
                                      </p:cBhvr>
                                      <p:to>
                                        <p:strVal val="(#ppt_y+0.4)"/>
                                      </p:to>
                                    </p:set>
                                    <p:anim from="(#ppt_y+0.4)" to="(#ppt_y)" calcmode="lin" valueType="num">
                                      <p:cBhvr>
                                        <p:cTn id="36" dur="1230" accel="100000" fill="hold">
                                          <p:stCondLst>
                                            <p:cond delay="770"/>
                                          </p:stCondLst>
                                        </p:cTn>
                                        <p:tgtEl>
                                          <p:spTgt spid="9"/>
                                        </p:tgtEl>
                                        <p:attrNameLst>
                                          <p:attrName>ppt_y</p:attrName>
                                        </p:attrNameLst>
                                      </p:cBhvr>
                                    </p:anim>
                                  </p:childTnLst>
                                </p:cTn>
                              </p:par>
                              <p:par>
                                <p:cTn id="37" presetID="5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770" decel="100000"/>
                                        <p:tgtEl>
                                          <p:spTgt spid="8"/>
                                        </p:tgtEl>
                                      </p:cBhvr>
                                    </p:animEffect>
                                    <p:animScale>
                                      <p:cBhvr>
                                        <p:cTn id="40" dur="770" decel="100000"/>
                                        <p:tgtEl>
                                          <p:spTgt spid="8"/>
                                        </p:tgtEl>
                                      </p:cBhvr>
                                      <p:from x="10000" y="10000"/>
                                      <p:to x="200000" y="450000"/>
                                    </p:animScale>
                                    <p:animScale>
                                      <p:cBhvr>
                                        <p:cTn id="41" dur="1230" accel="100000" fill="hold">
                                          <p:stCondLst>
                                            <p:cond delay="770"/>
                                          </p:stCondLst>
                                        </p:cTn>
                                        <p:tgtEl>
                                          <p:spTgt spid="8"/>
                                        </p:tgtEl>
                                      </p:cBhvr>
                                      <p:from x="200000" y="450000"/>
                                      <p:to x="100000" y="100000"/>
                                    </p:animScale>
                                    <p:set>
                                      <p:cBhvr>
                                        <p:cTn id="42" dur="770" fill="hold"/>
                                        <p:tgtEl>
                                          <p:spTgt spid="8"/>
                                        </p:tgtEl>
                                        <p:attrNameLst>
                                          <p:attrName>ppt_x</p:attrName>
                                        </p:attrNameLst>
                                      </p:cBhvr>
                                      <p:to>
                                        <p:strVal val="(0.5)"/>
                                      </p:to>
                                    </p:set>
                                    <p:anim from="(0.5)" to="(#ppt_x)" calcmode="lin" valueType="num">
                                      <p:cBhvr>
                                        <p:cTn id="43" dur="1230" accel="100000" fill="hold">
                                          <p:stCondLst>
                                            <p:cond delay="770"/>
                                          </p:stCondLst>
                                        </p:cTn>
                                        <p:tgtEl>
                                          <p:spTgt spid="8"/>
                                        </p:tgtEl>
                                        <p:attrNameLst>
                                          <p:attrName>ppt_x</p:attrName>
                                        </p:attrNameLst>
                                      </p:cBhvr>
                                    </p:anim>
                                    <p:set>
                                      <p:cBhvr>
                                        <p:cTn id="44" dur="770" fill="hold"/>
                                        <p:tgtEl>
                                          <p:spTgt spid="8"/>
                                        </p:tgtEl>
                                        <p:attrNameLst>
                                          <p:attrName>ppt_y</p:attrName>
                                        </p:attrNameLst>
                                      </p:cBhvr>
                                      <p:to>
                                        <p:strVal val="(#ppt_y+0.4)"/>
                                      </p:to>
                                    </p:set>
                                    <p:anim from="(#ppt_y+0.4)" to="(#ppt_y)" calcmode="lin" valueType="num">
                                      <p:cBhvr>
                                        <p:cTn id="45" dur="1230" accel="100000" fill="hold">
                                          <p:stCondLst>
                                            <p:cond delay="770"/>
                                          </p:stCondLst>
                                        </p:cTn>
                                        <p:tgtEl>
                                          <p:spTgt spid="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8" name="Picture 4" descr="2-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1443" name="Text Box 5"/>
          <p:cNvSpPr txBox="1">
            <a:spLocks noChangeArrowheads="1"/>
          </p:cNvSpPr>
          <p:nvPr/>
        </p:nvSpPr>
        <p:spPr bwMode="auto">
          <a:xfrm>
            <a:off x="1331913" y="6165850"/>
            <a:ext cx="503237" cy="457200"/>
          </a:xfrm>
          <a:prstGeom prst="rect">
            <a:avLst/>
          </a:prstGeom>
          <a:noFill/>
          <a:ln w="9525">
            <a:noFill/>
            <a:miter lim="800000"/>
            <a:headEnd/>
            <a:tailEnd/>
          </a:ln>
        </p:spPr>
        <p:txBody>
          <a:bodyPr>
            <a:spAutoFit/>
          </a:bodyPr>
          <a:lstStyle/>
          <a:p>
            <a:pPr>
              <a:spcBef>
                <a:spcPct val="50000"/>
              </a:spcBef>
            </a:pPr>
            <a:r>
              <a:rPr lang="fa-IR" altLang="fa-IR" sz="2400">
                <a:solidFill>
                  <a:srgbClr val="CC3300"/>
                </a:solidFill>
                <a:latin typeface="Gill Sans MT" pitchFamily="34" charset="0"/>
                <a:ea typeface="Majalla UI"/>
                <a:cs typeface="Majalla UI"/>
              </a:rPr>
              <a:t>3</a:t>
            </a:r>
            <a:endParaRPr lang="en-US" altLang="fa-IR" sz="2400">
              <a:solidFill>
                <a:srgbClr val="CC3300"/>
              </a:solidFill>
              <a:latin typeface="Gill Sans MT" pitchFamily="34" charset="0"/>
            </a:endParaRP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333828"/>
                                        </p:tgtEl>
                                        <p:attrNameLst>
                                          <p:attrName>style.visibility</p:attrName>
                                        </p:attrNameLst>
                                      </p:cBhvr>
                                      <p:to>
                                        <p:strVal val="visible"/>
                                      </p:to>
                                    </p:set>
                                    <p:animEffect transition="in" filter="fade">
                                      <p:cBhvr>
                                        <p:cTn id="7" dur="770" decel="100000"/>
                                        <p:tgtEl>
                                          <p:spTgt spid="333828"/>
                                        </p:tgtEl>
                                      </p:cBhvr>
                                    </p:animEffect>
                                    <p:animScale>
                                      <p:cBhvr>
                                        <p:cTn id="8" dur="770" decel="100000"/>
                                        <p:tgtEl>
                                          <p:spTgt spid="333828"/>
                                        </p:tgtEl>
                                      </p:cBhvr>
                                      <p:from x="10000" y="10000"/>
                                      <p:to x="200000" y="450000"/>
                                    </p:animScale>
                                    <p:animScale>
                                      <p:cBhvr>
                                        <p:cTn id="9" dur="1230" accel="100000" fill="hold">
                                          <p:stCondLst>
                                            <p:cond delay="770"/>
                                          </p:stCondLst>
                                        </p:cTn>
                                        <p:tgtEl>
                                          <p:spTgt spid="333828"/>
                                        </p:tgtEl>
                                      </p:cBhvr>
                                      <p:from x="200000" y="450000"/>
                                      <p:to x="100000" y="100000"/>
                                    </p:animScale>
                                    <p:set>
                                      <p:cBhvr>
                                        <p:cTn id="10" dur="770" fill="hold"/>
                                        <p:tgtEl>
                                          <p:spTgt spid="333828"/>
                                        </p:tgtEl>
                                        <p:attrNameLst>
                                          <p:attrName>ppt_x</p:attrName>
                                        </p:attrNameLst>
                                      </p:cBhvr>
                                      <p:to>
                                        <p:strVal val="(0.5)"/>
                                      </p:to>
                                    </p:set>
                                    <p:anim from="(0.5)" to="(#ppt_x)" calcmode="lin" valueType="num">
                                      <p:cBhvr>
                                        <p:cTn id="11" dur="1230" accel="100000" fill="hold">
                                          <p:stCondLst>
                                            <p:cond delay="770"/>
                                          </p:stCondLst>
                                        </p:cTn>
                                        <p:tgtEl>
                                          <p:spTgt spid="333828"/>
                                        </p:tgtEl>
                                        <p:attrNameLst>
                                          <p:attrName>ppt_x</p:attrName>
                                        </p:attrNameLst>
                                      </p:cBhvr>
                                    </p:anim>
                                    <p:set>
                                      <p:cBhvr>
                                        <p:cTn id="12" dur="770" fill="hold"/>
                                        <p:tgtEl>
                                          <p:spTgt spid="333828"/>
                                        </p:tgtEl>
                                        <p:attrNameLst>
                                          <p:attrName>ppt_y</p:attrName>
                                        </p:attrNameLst>
                                      </p:cBhvr>
                                      <p:to>
                                        <p:strVal val="(#ppt_y+0.4)"/>
                                      </p:to>
                                    </p:set>
                                    <p:anim from="(#ppt_y+0.4)" to="(#ppt_y)" calcmode="lin" valueType="num">
                                      <p:cBhvr>
                                        <p:cTn id="13" dur="1230" accel="100000" fill="hold">
                                          <p:stCondLst>
                                            <p:cond delay="770"/>
                                          </p:stCondLst>
                                        </p:cTn>
                                        <p:tgtEl>
                                          <p:spTgt spid="33382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عکس۰۰۴۷.jpg"/>
          <p:cNvPicPr>
            <a:picLocks noGrp="1" noChangeAspect="1"/>
          </p:cNvPicPr>
          <p:nvPr>
            <p:ph idx="1"/>
          </p:nvPr>
        </p:nvPicPr>
        <p:blipFill>
          <a:blip r:embed="rId3" cstate="print"/>
          <a:srcRect/>
          <a:stretch>
            <a:fillRect/>
          </a:stretch>
        </p:blipFill>
        <p:spPr>
          <a:xfrm>
            <a:off x="4643438" y="285750"/>
            <a:ext cx="4143375" cy="4429125"/>
          </a:xfrm>
        </p:spPr>
      </p:pic>
      <p:pic>
        <p:nvPicPr>
          <p:cNvPr id="6" name="Picture 5" descr="عکس۰۰۴۲.jpg"/>
          <p:cNvPicPr>
            <a:picLocks noChangeAspect="1"/>
          </p:cNvPicPr>
          <p:nvPr/>
        </p:nvPicPr>
        <p:blipFill>
          <a:blip r:embed="rId4" cstate="print"/>
          <a:srcRect/>
          <a:stretch>
            <a:fillRect/>
          </a:stretch>
        </p:blipFill>
        <p:spPr bwMode="auto">
          <a:xfrm>
            <a:off x="428625" y="285750"/>
            <a:ext cx="4071938" cy="4429125"/>
          </a:xfrm>
          <a:prstGeom prst="rect">
            <a:avLst/>
          </a:prstGeom>
          <a:noFill/>
          <a:ln w="9525">
            <a:noFill/>
            <a:miter lim="800000"/>
            <a:headEnd/>
            <a:tailEnd/>
          </a:ln>
        </p:spPr>
      </p:pic>
      <p:sp>
        <p:nvSpPr>
          <p:cNvPr id="8" name="Title 1"/>
          <p:cNvSpPr txBox="1">
            <a:spLocks/>
          </p:cNvSpPr>
          <p:nvPr/>
        </p:nvSpPr>
        <p:spPr>
          <a:xfrm>
            <a:off x="0" y="4357688"/>
            <a:ext cx="3000375" cy="1500187"/>
          </a:xfrm>
          <a:prstGeom prst="rect">
            <a:avLst/>
          </a:prstGeom>
        </p:spPr>
        <p:txBody>
          <a:bodyPr anchor="ctr"/>
          <a:lstStyle/>
          <a:p>
            <a:pPr algn="just" rtl="1" fontAlgn="auto">
              <a:spcAft>
                <a:spcPts val="0"/>
              </a:spcAft>
              <a:defRPr/>
            </a:pPr>
            <a:endParaRPr lang="en-US" sz="1600" dirty="0">
              <a:ln w="12700">
                <a:solidFill>
                  <a:srgbClr val="7030A0"/>
                </a:solidFill>
                <a:prstDash val="solid"/>
              </a:ln>
              <a:solidFill>
                <a:schemeClr val="tx1">
                  <a:lumMod val="95000"/>
                  <a:lumOff val="5000"/>
                </a:schemeClr>
              </a:solidFill>
              <a:latin typeface="+mj-lt"/>
              <a:ea typeface="+mj-ea"/>
              <a:cs typeface="B Mitra" pitchFamily="2" charset="-78"/>
            </a:endParaRPr>
          </a:p>
        </p:txBody>
      </p:sp>
      <p:sp>
        <p:nvSpPr>
          <p:cNvPr id="7" name="Title 1"/>
          <p:cNvSpPr txBox="1">
            <a:spLocks/>
          </p:cNvSpPr>
          <p:nvPr/>
        </p:nvSpPr>
        <p:spPr>
          <a:xfrm>
            <a:off x="285720" y="4786322"/>
            <a:ext cx="8501122" cy="1857388"/>
          </a:xfrm>
          <a:prstGeom prst="rect">
            <a:avLst/>
          </a:prstGeom>
        </p:spPr>
        <p:txBody>
          <a:bodyPr anchor="ctr"/>
          <a:lstStyle/>
          <a:p>
            <a:pPr algn="just" rtl="1">
              <a:defRPr/>
            </a:pPr>
            <a:r>
              <a:rPr lang="fa-IR" sz="2400" dirty="0">
                <a:ln w="12700">
                  <a:solidFill>
                    <a:srgbClr val="7030A0"/>
                  </a:solidFill>
                  <a:prstDash val="solid"/>
                </a:ln>
                <a:solidFill>
                  <a:schemeClr val="tx1">
                    <a:lumMod val="95000"/>
                    <a:lumOff val="5000"/>
                  </a:schemeClr>
                </a:solidFill>
                <a:latin typeface="+mj-lt"/>
                <a:ea typeface="+mj-ea"/>
                <a:cs typeface="B Nazanin" pitchFamily="2" charset="-78"/>
              </a:rPr>
              <a:t>در تاریخ 90/8/21 حادثه </a:t>
            </a:r>
            <a:r>
              <a:rPr lang="ar-SA" sz="2400" dirty="0">
                <a:ln w="12700">
                  <a:solidFill>
                    <a:srgbClr val="7030A0"/>
                  </a:solidFill>
                  <a:prstDash val="solid"/>
                </a:ln>
                <a:solidFill>
                  <a:schemeClr val="tx1">
                    <a:lumMod val="95000"/>
                    <a:lumOff val="5000"/>
                  </a:schemeClr>
                </a:solidFill>
                <a:latin typeface="+mj-lt"/>
                <a:ea typeface="+mj-ea"/>
                <a:cs typeface="B Nazanin" pitchFamily="2" charset="-78"/>
              </a:rPr>
              <a:t>منجر به مرگ راننده.</a:t>
            </a:r>
          </a:p>
          <a:p>
            <a:pPr algn="just" rtl="1">
              <a:defRPr/>
            </a:pPr>
            <a:r>
              <a:rPr lang="fa-IR" sz="2400" dirty="0">
                <a:ln w="12700">
                  <a:solidFill>
                    <a:srgbClr val="7030A0"/>
                  </a:solidFill>
                  <a:prstDash val="solid"/>
                </a:ln>
                <a:solidFill>
                  <a:schemeClr val="tx1">
                    <a:lumMod val="95000"/>
                    <a:lumOff val="5000"/>
                  </a:schemeClr>
                </a:solidFill>
                <a:latin typeface="+mj-lt"/>
                <a:ea typeface="+mj-ea"/>
                <a:cs typeface="B Nazanin" pitchFamily="2" charset="-78"/>
              </a:rPr>
              <a:t>مشترک</a:t>
            </a:r>
            <a:r>
              <a:rPr lang="ar-SA" sz="2400" dirty="0">
                <a:ln w="12700">
                  <a:solidFill>
                    <a:srgbClr val="7030A0"/>
                  </a:solidFill>
                  <a:prstDash val="solid"/>
                </a:ln>
                <a:solidFill>
                  <a:schemeClr val="tx1">
                    <a:lumMod val="95000"/>
                    <a:lumOff val="5000"/>
                  </a:schemeClr>
                </a:solidFill>
                <a:latin typeface="+mj-lt"/>
                <a:ea typeface="+mj-ea"/>
                <a:cs typeface="B Nazanin" pitchFamily="2" charset="-78"/>
              </a:rPr>
              <a:t>ی</a:t>
            </a:r>
            <a:r>
              <a:rPr lang="fa-IR" sz="2400" dirty="0">
                <a:ln w="12700">
                  <a:solidFill>
                    <a:srgbClr val="7030A0"/>
                  </a:solidFill>
                  <a:prstDash val="solid"/>
                </a:ln>
                <a:solidFill>
                  <a:schemeClr val="tx1">
                    <a:lumMod val="95000"/>
                    <a:lumOff val="5000"/>
                  </a:schemeClr>
                </a:solidFill>
                <a:latin typeface="+mj-lt"/>
                <a:ea typeface="+mj-ea"/>
                <a:cs typeface="B Nazanin" pitchFamily="2" charset="-78"/>
              </a:rPr>
              <a:t> </a:t>
            </a:r>
            <a:r>
              <a:rPr lang="fa-IR" sz="2400" dirty="0">
                <a:ln w="12700">
                  <a:solidFill>
                    <a:srgbClr val="7030A0"/>
                  </a:solidFill>
                  <a:prstDash val="solid"/>
                </a:ln>
                <a:solidFill>
                  <a:schemeClr val="tx1">
                    <a:lumMod val="95000"/>
                    <a:lumOff val="5000"/>
                  </a:schemeClr>
                </a:solidFill>
                <a:cs typeface="B Nazanin" pitchFamily="2" charset="-78"/>
              </a:rPr>
              <a:t>اقدام به دپوی خاک </a:t>
            </a:r>
            <a:r>
              <a:rPr lang="fa-IR" sz="2400" dirty="0">
                <a:ln w="12700">
                  <a:solidFill>
                    <a:srgbClr val="7030A0"/>
                  </a:solidFill>
                  <a:prstDash val="solid"/>
                </a:ln>
                <a:solidFill>
                  <a:schemeClr val="tx1">
                    <a:lumMod val="95000"/>
                    <a:lumOff val="5000"/>
                  </a:schemeClr>
                </a:solidFill>
                <a:latin typeface="+mj-lt"/>
                <a:ea typeface="+mj-ea"/>
                <a:cs typeface="B Nazanin" pitchFamily="2" charset="-78"/>
              </a:rPr>
              <a:t>زیرخط </a:t>
            </a:r>
            <a:r>
              <a:rPr lang="en-US" sz="2400" dirty="0">
                <a:ln w="12700">
                  <a:solidFill>
                    <a:srgbClr val="7030A0"/>
                  </a:solidFill>
                  <a:prstDash val="solid"/>
                </a:ln>
                <a:solidFill>
                  <a:schemeClr val="tx1">
                    <a:lumMod val="95000"/>
                    <a:lumOff val="5000"/>
                  </a:schemeClr>
                </a:solidFill>
                <a:latin typeface="+mj-lt"/>
                <a:ea typeface="+mj-ea"/>
                <a:cs typeface="B Nazanin" pitchFamily="2" charset="-78"/>
              </a:rPr>
              <a:t>20kv</a:t>
            </a:r>
            <a:r>
              <a:rPr lang="fa-IR" sz="2400" dirty="0">
                <a:ln w="12700">
                  <a:solidFill>
                    <a:srgbClr val="7030A0"/>
                  </a:solidFill>
                  <a:prstDash val="solid"/>
                </a:ln>
                <a:solidFill>
                  <a:schemeClr val="tx1">
                    <a:lumMod val="95000"/>
                    <a:lumOff val="5000"/>
                  </a:schemeClr>
                </a:solidFill>
                <a:latin typeface="+mj-lt"/>
                <a:ea typeface="+mj-ea"/>
                <a:cs typeface="B Nazanin" pitchFamily="2" charset="-78"/>
              </a:rPr>
              <a:t> </a:t>
            </a:r>
            <a:r>
              <a:rPr lang="ar-SA" sz="2400" dirty="0">
                <a:ln w="12700">
                  <a:solidFill>
                    <a:srgbClr val="7030A0"/>
                  </a:solidFill>
                  <a:prstDash val="solid"/>
                </a:ln>
                <a:solidFill>
                  <a:schemeClr val="tx1">
                    <a:lumMod val="95000"/>
                    <a:lumOff val="5000"/>
                  </a:schemeClr>
                </a:solidFill>
                <a:latin typeface="+mj-lt"/>
                <a:ea typeface="+mj-ea"/>
                <a:cs typeface="B Nazanin" pitchFamily="2" charset="-78"/>
              </a:rPr>
              <a:t>کر</a:t>
            </a:r>
            <a:r>
              <a:rPr lang="fa-IR" sz="2400" dirty="0">
                <a:ln w="12700">
                  <a:solidFill>
                    <a:srgbClr val="7030A0"/>
                  </a:solidFill>
                  <a:prstDash val="solid"/>
                </a:ln>
                <a:solidFill>
                  <a:schemeClr val="tx1">
                    <a:lumMod val="95000"/>
                    <a:lumOff val="5000"/>
                  </a:schemeClr>
                </a:solidFill>
                <a:latin typeface="+mj-lt"/>
                <a:ea typeface="+mj-ea"/>
                <a:cs typeface="B Nazanin" pitchFamily="2" charset="-78"/>
              </a:rPr>
              <a:t>ده و راننده تانکر بدون توجه به حریم ارتفاع</a:t>
            </a:r>
            <a:r>
              <a:rPr lang="ar-SA" sz="2400" dirty="0">
                <a:ln w="12700">
                  <a:solidFill>
                    <a:srgbClr val="7030A0"/>
                  </a:solidFill>
                  <a:prstDash val="solid"/>
                </a:ln>
                <a:solidFill>
                  <a:schemeClr val="tx1">
                    <a:lumMod val="95000"/>
                    <a:lumOff val="5000"/>
                  </a:schemeClr>
                </a:solidFill>
                <a:latin typeface="+mj-lt"/>
                <a:ea typeface="+mj-ea"/>
                <a:cs typeface="B Nazanin" pitchFamily="2" charset="-78"/>
              </a:rPr>
              <a:t>ی</a:t>
            </a:r>
            <a:r>
              <a:rPr lang="fa-IR" sz="2400" dirty="0">
                <a:ln w="12700">
                  <a:solidFill>
                    <a:srgbClr val="7030A0"/>
                  </a:solidFill>
                  <a:prstDash val="solid"/>
                </a:ln>
                <a:solidFill>
                  <a:schemeClr val="tx1">
                    <a:lumMod val="95000"/>
                    <a:lumOff val="5000"/>
                  </a:schemeClr>
                </a:solidFill>
                <a:latin typeface="+mj-lt"/>
                <a:ea typeface="+mj-ea"/>
                <a:cs typeface="B Nazanin" pitchFamily="2" charset="-78"/>
              </a:rPr>
              <a:t> روی آن خاک ریز رفته</a:t>
            </a:r>
            <a:r>
              <a:rPr lang="ar-SA" sz="2400" dirty="0">
                <a:ln w="12700">
                  <a:solidFill>
                    <a:srgbClr val="7030A0"/>
                  </a:solidFill>
                  <a:prstDash val="solid"/>
                </a:ln>
                <a:solidFill>
                  <a:schemeClr val="tx1">
                    <a:lumMod val="95000"/>
                    <a:lumOff val="5000"/>
                  </a:schemeClr>
                </a:solidFill>
                <a:latin typeface="+mj-lt"/>
                <a:ea typeface="+mj-ea"/>
                <a:cs typeface="B Nazanin" pitchFamily="2" charset="-78"/>
              </a:rPr>
              <a:t> </a:t>
            </a:r>
            <a:r>
              <a:rPr lang="fa-IR" sz="2400" dirty="0">
                <a:ln w="12700">
                  <a:solidFill>
                    <a:srgbClr val="7030A0"/>
                  </a:solidFill>
                  <a:prstDash val="solid"/>
                </a:ln>
                <a:solidFill>
                  <a:schemeClr val="tx1">
                    <a:lumMod val="95000"/>
                    <a:lumOff val="5000"/>
                  </a:schemeClr>
                </a:solidFill>
                <a:cs typeface="B Nazanin" pitchFamily="2" charset="-78"/>
              </a:rPr>
              <a:t> و توجهی به حریم نکرده و متأسفانه دچار حادثه </a:t>
            </a:r>
            <a:r>
              <a:rPr lang="ar-SA" sz="2400" dirty="0">
                <a:ln w="12700">
                  <a:solidFill>
                    <a:srgbClr val="7030A0"/>
                  </a:solidFill>
                  <a:prstDash val="solid"/>
                </a:ln>
                <a:solidFill>
                  <a:schemeClr val="tx1">
                    <a:lumMod val="95000"/>
                    <a:lumOff val="5000"/>
                  </a:schemeClr>
                </a:solidFill>
                <a:cs typeface="B Nazanin" pitchFamily="2" charset="-78"/>
              </a:rPr>
              <a:t>شده است.</a:t>
            </a:r>
            <a:endParaRPr lang="en-US" sz="2400" dirty="0">
              <a:ln w="12700">
                <a:solidFill>
                  <a:srgbClr val="7030A0"/>
                </a:solidFill>
                <a:prstDash val="solid"/>
              </a:ln>
              <a:solidFill>
                <a:schemeClr val="tx1">
                  <a:lumMod val="95000"/>
                  <a:lumOff val="5000"/>
                </a:schemeClr>
              </a:solidFill>
              <a:cs typeface="B Nazanin" pitchFamily="2"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6" fill="hold" grpId="0" nodeType="clickEffect" nodePh="1">
                                  <p:stCondLst>
                                    <p:cond delay="0"/>
                                  </p:stCondLst>
                                  <p:endCondLst>
                                    <p:cond evt="begin" delay="0">
                                      <p:tn val="19"/>
                                    </p:cond>
                                  </p:end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1" name="Rectangle 3"/>
          <p:cNvSpPr>
            <a:spLocks noChangeArrowheads="1"/>
          </p:cNvSpPr>
          <p:nvPr/>
        </p:nvSpPr>
        <p:spPr bwMode="auto">
          <a:xfrm>
            <a:off x="214282" y="214290"/>
            <a:ext cx="8715436" cy="1785950"/>
          </a:xfrm>
          <a:prstGeom prst="rect">
            <a:avLst/>
          </a:prstGeom>
          <a:noFill/>
          <a:ln w="9525">
            <a:noFill/>
            <a:miter lim="800000"/>
            <a:headEnd/>
            <a:tailEnd/>
          </a:ln>
          <a:effectLst/>
        </p:spPr>
        <p:txBody>
          <a:bodyPr anchor="ctr"/>
          <a:lstStyle/>
          <a:p>
            <a:pPr algn="just" rtl="1" fontAlgn="auto">
              <a:spcBef>
                <a:spcPts val="0"/>
              </a:spcBef>
              <a:spcAft>
                <a:spcPts val="0"/>
              </a:spcAft>
              <a:defRPr/>
            </a:pPr>
            <a:r>
              <a:rPr lang="fa-IR" sz="2400" dirty="0">
                <a:ln>
                  <a:solidFill>
                    <a:srgbClr val="0D0D0D"/>
                  </a:solidFill>
                </a:ln>
                <a:solidFill>
                  <a:schemeClr val="tx1">
                    <a:lumMod val="95000"/>
                    <a:lumOff val="5000"/>
                  </a:schemeClr>
                </a:solidFill>
                <a:cs typeface="B Nazanin" pitchFamily="2" charset="-78"/>
              </a:rPr>
              <a:t> راننده به محض خروج از کامیون و دست زدن به بدنه خودرو دچار برق زدگی و شوک الکتریکی قوی گردیده که سرانجام باعث مرگ راننده کامیون کمپرسی گردیده است.</a:t>
            </a:r>
            <a:endParaRPr lang="en-US" sz="2400" dirty="0">
              <a:ln>
                <a:solidFill>
                  <a:srgbClr val="0D0D0D"/>
                </a:solidFill>
              </a:ln>
              <a:solidFill>
                <a:schemeClr val="tx1">
                  <a:lumMod val="95000"/>
                  <a:lumOff val="5000"/>
                </a:schemeClr>
              </a:solidFill>
              <a:cs typeface="B Nazanin" pitchFamily="2" charset="-78"/>
            </a:endParaRPr>
          </a:p>
        </p:txBody>
      </p:sp>
      <p:sp>
        <p:nvSpPr>
          <p:cNvPr id="350213" name="Rectangle 5"/>
          <p:cNvSpPr>
            <a:spLocks noChangeArrowheads="1"/>
          </p:cNvSpPr>
          <p:nvPr/>
        </p:nvSpPr>
        <p:spPr bwMode="auto">
          <a:xfrm>
            <a:off x="214282" y="5415882"/>
            <a:ext cx="8715436" cy="1285883"/>
          </a:xfrm>
          <a:prstGeom prst="rect">
            <a:avLst/>
          </a:prstGeom>
          <a:noFill/>
          <a:ln w="9525">
            <a:noFill/>
            <a:miter lim="800000"/>
            <a:headEnd/>
            <a:tailEnd/>
          </a:ln>
          <a:effectLst/>
        </p:spPr>
        <p:txBody>
          <a:bodyPr anchor="ctr"/>
          <a:lstStyle/>
          <a:p>
            <a:pPr algn="just" rtl="1" fontAlgn="auto">
              <a:spcBef>
                <a:spcPts val="0"/>
              </a:spcBef>
              <a:spcAft>
                <a:spcPts val="0"/>
              </a:spcAft>
              <a:defRPr/>
            </a:pPr>
            <a:r>
              <a:rPr lang="fa-IR" sz="2500" dirty="0">
                <a:ln>
                  <a:solidFill>
                    <a:schemeClr val="tx1"/>
                  </a:solidFill>
                </a:ln>
                <a:cs typeface="B Nazanin" pitchFamily="2" charset="-78"/>
              </a:rPr>
              <a:t>پس از بررسی کارشناسان  از محل  حادثه مشخص شد که زمین محصور شده جهت دپوی شن، کف آنرا خاکریزی کرده و ارتفاع آنرا حدود 70 سانت بالا آمده </a:t>
            </a:r>
            <a:r>
              <a:rPr lang="fa-IR" sz="2500" dirty="0" smtClean="0">
                <a:ln>
                  <a:solidFill>
                    <a:schemeClr val="tx1"/>
                  </a:solidFill>
                </a:ln>
                <a:cs typeface="B Nazanin" pitchFamily="2" charset="-78"/>
              </a:rPr>
              <a:t>بود</a:t>
            </a:r>
            <a:r>
              <a:rPr lang="en-US" sz="2500" dirty="0" smtClean="0">
                <a:ln>
                  <a:solidFill>
                    <a:schemeClr val="tx1"/>
                  </a:solidFill>
                </a:ln>
                <a:cs typeface="B Nazanin" pitchFamily="2" charset="-78"/>
              </a:rPr>
              <a:t>.</a:t>
            </a:r>
            <a:r>
              <a:rPr lang="fa-IR" sz="2500" dirty="0" smtClean="0">
                <a:ln>
                  <a:solidFill>
                    <a:schemeClr val="tx1"/>
                  </a:solidFill>
                </a:ln>
                <a:cs typeface="B Nazanin" pitchFamily="2" charset="-78"/>
              </a:rPr>
              <a:t> </a:t>
            </a:r>
            <a:endParaRPr lang="en-US" sz="2500" dirty="0">
              <a:ln>
                <a:solidFill>
                  <a:schemeClr val="tx1"/>
                </a:solidFill>
              </a:ln>
              <a:cs typeface="B Nazanin" pitchFamily="2" charset="-78"/>
            </a:endParaRPr>
          </a:p>
        </p:txBody>
      </p:sp>
      <p:pic>
        <p:nvPicPr>
          <p:cNvPr id="63492" name="Picture 7"/>
          <p:cNvPicPr>
            <a:picLocks noChangeAspect="1" noChangeArrowheads="1"/>
          </p:cNvPicPr>
          <p:nvPr/>
        </p:nvPicPr>
        <p:blipFill>
          <a:blip r:embed="rId2" cstate="print"/>
          <a:srcRect/>
          <a:stretch>
            <a:fillRect/>
          </a:stretch>
        </p:blipFill>
        <p:spPr bwMode="auto">
          <a:xfrm>
            <a:off x="214313" y="1500201"/>
            <a:ext cx="8715375" cy="3929063"/>
          </a:xfrm>
          <a:prstGeom prst="rect">
            <a:avLst/>
          </a:prstGeom>
          <a:noFill/>
          <a:ln w="9525">
            <a:noFill/>
            <a:miter lim="800000"/>
            <a:headEnd/>
            <a:tailEnd/>
          </a:ln>
        </p:spPr>
      </p:pic>
      <p:sp>
        <p:nvSpPr>
          <p:cNvPr id="5" name="Curved Right Arrow 4"/>
          <p:cNvSpPr/>
          <p:nvPr/>
        </p:nvSpPr>
        <p:spPr>
          <a:xfrm>
            <a:off x="142844" y="6357958"/>
            <a:ext cx="285752" cy="428604"/>
          </a:xfrm>
          <a:prstGeom prst="curvedRightArrow">
            <a:avLst/>
          </a:prstGeom>
          <a:ln>
            <a:solidFill>
              <a:schemeClr val="tx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dirty="0">
              <a:solidFill>
                <a:schemeClr val="tx1"/>
              </a:solidFill>
            </a:endParaRPr>
          </a:p>
        </p:txBody>
      </p:sp>
    </p:spTree>
  </p:cSld>
  <p:clrMapOvr>
    <a:masterClrMapping/>
  </p:clrMapOvr>
  <p:transition>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50213"/>
                                        </p:tgtEl>
                                        <p:attrNameLst>
                                          <p:attrName>style.visibility</p:attrName>
                                        </p:attrNameLst>
                                      </p:cBhvr>
                                      <p:to>
                                        <p:strVal val="visible"/>
                                      </p:to>
                                    </p:set>
                                    <p:animEffect transition="in" filter="wipe(down)">
                                      <p:cBhvr>
                                        <p:cTn id="7" dur="500"/>
                                        <p:tgtEl>
                                          <p:spTgt spid="350213"/>
                                        </p:tgtEl>
                                      </p:cBhvr>
                                    </p:animEffect>
                                  </p:childTnLst>
                                </p:cTn>
                              </p:par>
                              <p:par>
                                <p:cTn id="8" presetID="22" presetClass="entr" presetSubtype="4" fill="hold" nodeType="withEffect">
                                  <p:stCondLst>
                                    <p:cond delay="0"/>
                                  </p:stCondLst>
                                  <p:childTnLst>
                                    <p:set>
                                      <p:cBhvr>
                                        <p:cTn id="9" dur="1" fill="hold">
                                          <p:stCondLst>
                                            <p:cond delay="0"/>
                                          </p:stCondLst>
                                        </p:cTn>
                                        <p:tgtEl>
                                          <p:spTgt spid="350211"/>
                                        </p:tgtEl>
                                        <p:attrNameLst>
                                          <p:attrName>style.visibility</p:attrName>
                                        </p:attrNameLst>
                                      </p:cBhvr>
                                      <p:to>
                                        <p:strVal val="visible"/>
                                      </p:to>
                                    </p:set>
                                    <p:animEffect transition="in" filter="wipe(down)">
                                      <p:cBhvr>
                                        <p:cTn id="10" dur="500"/>
                                        <p:tgtEl>
                                          <p:spTgt spid="350211"/>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a:xfrm>
            <a:off x="4649293" y="574011"/>
            <a:ext cx="4334099" cy="1176275"/>
          </a:xfrm>
          <a:ln>
            <a:solidFill>
              <a:schemeClr val="bg1"/>
            </a:solidFill>
          </a:ln>
        </p:spPr>
        <p:txBody>
          <a:bodyPr rtlCol="0"/>
          <a:lstStyle/>
          <a:p>
            <a:pPr rtl="1" eaLnBrk="1" fontAlgn="auto" hangingPunct="1">
              <a:spcAft>
                <a:spcPts val="0"/>
              </a:spcAft>
              <a:defRPr/>
            </a:pPr>
            <a:r>
              <a:rPr lang="fa-IR" sz="5000" b="1" dirty="0"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cs typeface="B Nazanin" pitchFamily="2" charset="-78"/>
              </a:rPr>
              <a:t>کارفرمایان محترم</a:t>
            </a:r>
            <a:endParaRPr lang="en-US" sz="5000" b="1" dirty="0"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cs typeface="B Nazanin" pitchFamily="2" charset="-78"/>
            </a:endParaRPr>
          </a:p>
        </p:txBody>
      </p:sp>
      <p:sp>
        <p:nvSpPr>
          <p:cNvPr id="317443" name="Rectangle 3"/>
          <p:cNvSpPr>
            <a:spLocks noGrp="1" noChangeArrowheads="1"/>
          </p:cNvSpPr>
          <p:nvPr>
            <p:ph idx="1"/>
          </p:nvPr>
        </p:nvSpPr>
        <p:spPr>
          <a:xfrm>
            <a:off x="5000625" y="2286000"/>
            <a:ext cx="4000500" cy="4143375"/>
          </a:xfrm>
          <a:solidFill>
            <a:schemeClr val="bg1"/>
          </a:solidFill>
        </p:spPr>
        <p:txBody>
          <a:bodyPr/>
          <a:lstStyle/>
          <a:p>
            <a:pPr algn="r" rtl="1" eaLnBrk="1" hangingPunct="1">
              <a:buFont typeface="Wingdings" pitchFamily="2" charset="2"/>
              <a:buNone/>
            </a:pPr>
            <a:r>
              <a:rPr lang="fa-IR" altLang="fa-IR" b="1" smtClean="0">
                <a:cs typeface="B Nazanin" pitchFamily="2" charset="-78"/>
              </a:rPr>
              <a:t>   هنگام استفاده از بالابر در مجاورت شبکه های برق لازم است آموزش ها و تذکرات لازم در خصوص مخاطرات برق به اپراتور بالابر و افرادی که در پای کار فعالیت می کنند، داده شود.</a:t>
            </a:r>
            <a:endParaRPr lang="en-US" altLang="fa-IR" b="1" smtClean="0">
              <a:cs typeface="B Nazanin" pitchFamily="2" charset="-78"/>
            </a:endParaRPr>
          </a:p>
        </p:txBody>
      </p:sp>
      <p:pic>
        <p:nvPicPr>
          <p:cNvPr id="64516" name="Picture 4"/>
          <p:cNvPicPr>
            <a:picLocks noChangeAspect="1" noChangeArrowheads="1"/>
          </p:cNvPicPr>
          <p:nvPr/>
        </p:nvPicPr>
        <p:blipFill>
          <a:blip r:embed="rId2" cstate="print"/>
          <a:srcRect/>
          <a:stretch>
            <a:fillRect/>
          </a:stretch>
        </p:blipFill>
        <p:spPr bwMode="auto">
          <a:xfrm>
            <a:off x="0" y="0"/>
            <a:ext cx="4643438" cy="6858000"/>
          </a:xfrm>
          <a:prstGeom prst="rect">
            <a:avLst/>
          </a:prstGeom>
          <a:noFill/>
          <a:ln w="9525">
            <a:noFill/>
            <a:miter lim="800000"/>
            <a:headEnd/>
            <a:tailEnd/>
          </a:ln>
        </p:spPr>
      </p:pic>
    </p:spTree>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43">
                                            <p:bg/>
                                          </p:spTgt>
                                        </p:tgtEl>
                                        <p:attrNameLst>
                                          <p:attrName>style.visibility</p:attrName>
                                        </p:attrNameLst>
                                      </p:cBhvr>
                                      <p:to>
                                        <p:strVal val="visible"/>
                                      </p:to>
                                    </p:set>
                                    <p:anim calcmode="lin" valueType="num">
                                      <p:cBhvr additive="base">
                                        <p:cTn id="7" dur="500" fill="hold"/>
                                        <p:tgtEl>
                                          <p:spTgt spid="31744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1744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7443">
                                            <p:txEl>
                                              <p:pRg st="0" end="0"/>
                                            </p:txEl>
                                          </p:spTgt>
                                        </p:tgtEl>
                                        <p:attrNameLst>
                                          <p:attrName>style.visibility</p:attrName>
                                        </p:attrNameLst>
                                      </p:cBhvr>
                                      <p:to>
                                        <p:strVal val="visible"/>
                                      </p:to>
                                    </p:set>
                                    <p:anim calcmode="lin" valueType="num">
                                      <p:cBhvr additive="base">
                                        <p:cTn id="11" dur="500" fill="hold"/>
                                        <p:tgtEl>
                                          <p:spTgt spid="31744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1744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3" grpId="0" build="allAtOnce"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Content Placeholder 2"/>
          <p:cNvSpPr>
            <a:spLocks noGrp="1"/>
          </p:cNvSpPr>
          <p:nvPr>
            <p:ph idx="1"/>
          </p:nvPr>
        </p:nvSpPr>
        <p:spPr>
          <a:xfrm>
            <a:off x="285750" y="857226"/>
            <a:ext cx="8572500" cy="1857394"/>
          </a:xfrm>
        </p:spPr>
        <p:txBody>
          <a:bodyPr>
            <a:normAutofit fontScale="92500"/>
          </a:bodyPr>
          <a:lstStyle/>
          <a:p>
            <a:pPr algn="justLow" rtl="1" eaLnBrk="1" hangingPunct="1"/>
            <a:r>
              <a:rPr lang="ar-SA" altLang="fa-IR" sz="2400" b="1" dirty="0" smtClean="0">
                <a:cs typeface="B Nazanin" pitchFamily="2" charset="-78"/>
              </a:rPr>
              <a:t>با توجه به ساخت و ساز ساختمان های بلندمرتبه در جوار خطوط هوایی برق، ضروری است اسکلت تازه نصب شده به شکل صحیح مهار گردند و یا اشیاء مازاد و بلااستفاده، بالای بام ساختمان ها نیز جمع آوری گردند، بارها مشاهده گردیده در هنگام وقوع باد شدید و طوفان، این آهن آلات و حتی اشیاء مستقر در ارتفاع به سمت خطوط برق سقوط کرده و خسارات غیرقابل جبرانی را بوجود آورده اند.</a:t>
            </a:r>
            <a:endParaRPr lang="en-US" altLang="fa-IR" sz="2400" b="1" dirty="0" smtClean="0">
              <a:cs typeface="B Nazanin" pitchFamily="2" charset="-78"/>
            </a:endParaRPr>
          </a:p>
        </p:txBody>
      </p:sp>
      <p:pic>
        <p:nvPicPr>
          <p:cNvPr id="26627" name="Picture 3"/>
          <p:cNvPicPr>
            <a:picLocks noChangeAspect="1" noChangeArrowheads="1"/>
          </p:cNvPicPr>
          <p:nvPr/>
        </p:nvPicPr>
        <p:blipFill>
          <a:blip r:embed="rId2" cstate="print"/>
          <a:srcRect/>
          <a:stretch>
            <a:fillRect/>
          </a:stretch>
        </p:blipFill>
        <p:spPr bwMode="auto">
          <a:xfrm>
            <a:off x="0" y="2786063"/>
            <a:ext cx="9144000" cy="4071937"/>
          </a:xfrm>
          <a:prstGeom prst="rect">
            <a:avLst/>
          </a:prstGeom>
          <a:noFill/>
          <a:ln w="9525">
            <a:noFill/>
            <a:miter lim="800000"/>
            <a:headEnd/>
            <a:tailEnd/>
          </a:ln>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fade">
                                      <p:cBhvr>
                                        <p:cTn id="7" dur="800" decel="100000"/>
                                        <p:tgtEl>
                                          <p:spTgt spid="26627"/>
                                        </p:tgtEl>
                                      </p:cBhvr>
                                    </p:animEffect>
                                    <p:anim calcmode="lin" valueType="num">
                                      <p:cBhvr>
                                        <p:cTn id="8" dur="800" decel="100000" fill="hold"/>
                                        <p:tgtEl>
                                          <p:spTgt spid="26627"/>
                                        </p:tgtEl>
                                        <p:attrNameLst>
                                          <p:attrName>style.rotation</p:attrName>
                                        </p:attrNameLst>
                                      </p:cBhvr>
                                      <p:tavLst>
                                        <p:tav tm="0">
                                          <p:val>
                                            <p:fltVal val="-90"/>
                                          </p:val>
                                        </p:tav>
                                        <p:tav tm="100000">
                                          <p:val>
                                            <p:fltVal val="0"/>
                                          </p:val>
                                        </p:tav>
                                      </p:tavLst>
                                    </p:anim>
                                    <p:anim calcmode="lin" valueType="num">
                                      <p:cBhvr>
                                        <p:cTn id="9" dur="800" decel="100000" fill="hold"/>
                                        <p:tgtEl>
                                          <p:spTgt spid="26627"/>
                                        </p:tgtEl>
                                        <p:attrNameLst>
                                          <p:attrName>ppt_x</p:attrName>
                                        </p:attrNameLst>
                                      </p:cBhvr>
                                      <p:tavLst>
                                        <p:tav tm="0">
                                          <p:val>
                                            <p:strVal val="#ppt_x+0.4"/>
                                          </p:val>
                                        </p:tav>
                                        <p:tav tm="100000">
                                          <p:val>
                                            <p:strVal val="#ppt_x-0.05"/>
                                          </p:val>
                                        </p:tav>
                                      </p:tavLst>
                                    </p:anim>
                                    <p:anim calcmode="lin" valueType="num">
                                      <p:cBhvr>
                                        <p:cTn id="10" dur="800" decel="100000" fill="hold"/>
                                        <p:tgtEl>
                                          <p:spTgt spid="2662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662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662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1"/>
          </p:nvPr>
        </p:nvSpPr>
        <p:spPr>
          <a:xfrm>
            <a:off x="0" y="1071563"/>
            <a:ext cx="8172450" cy="5248275"/>
          </a:xfrm>
        </p:spPr>
        <p:txBody>
          <a:bodyPr/>
          <a:lstStyle/>
          <a:p>
            <a:pPr algn="ctr" eaLnBrk="1" hangingPunct="1">
              <a:buFont typeface="Wingdings 2" pitchFamily="18" charset="2"/>
              <a:buNone/>
            </a:pPr>
            <a:endParaRPr lang="fa-IR" smtClean="0">
              <a:solidFill>
                <a:srgbClr val="0066FF"/>
              </a:solidFill>
              <a:ea typeface="Majalla UI"/>
            </a:endParaRPr>
          </a:p>
          <a:p>
            <a:pPr algn="ctr" eaLnBrk="1" hangingPunct="1">
              <a:buFont typeface="Wingdings 2" pitchFamily="18" charset="2"/>
              <a:buNone/>
            </a:pPr>
            <a:r>
              <a:rPr lang="ar-SA" sz="3600" smtClean="0">
                <a:solidFill>
                  <a:srgbClr val="0066FF"/>
                </a:solidFill>
                <a:ea typeface="Majalla UI"/>
              </a:rPr>
              <a:t>"ولا تلقوا بایدیکم الی تهلکه"</a:t>
            </a:r>
            <a:r>
              <a:rPr lang="ar-SA" sz="3600" smtClean="0">
                <a:ea typeface="Majalla UI"/>
              </a:rPr>
              <a:t> </a:t>
            </a:r>
            <a:endParaRPr lang="fa-IR" sz="3600" smtClean="0">
              <a:ea typeface="Majalla UI"/>
            </a:endParaRPr>
          </a:p>
          <a:p>
            <a:pPr algn="ctr" eaLnBrk="1" hangingPunct="1">
              <a:buFont typeface="Wingdings 2" pitchFamily="18" charset="2"/>
              <a:buNone/>
            </a:pPr>
            <a:endParaRPr lang="en-US" smtClean="0"/>
          </a:p>
          <a:p>
            <a:pPr algn="ctr" eaLnBrk="1" hangingPunct="1">
              <a:buFont typeface="Wingdings 2" pitchFamily="18" charset="2"/>
              <a:buNone/>
            </a:pPr>
            <a:endParaRPr lang="fa-IR" smtClean="0">
              <a:solidFill>
                <a:srgbClr val="CC3300"/>
              </a:solidFill>
              <a:ea typeface="Majalla UI"/>
            </a:endParaRPr>
          </a:p>
          <a:p>
            <a:pPr algn="ctr" eaLnBrk="1" hangingPunct="1">
              <a:buFont typeface="Wingdings 2" pitchFamily="18" charset="2"/>
              <a:buNone/>
            </a:pPr>
            <a:endParaRPr lang="fa-IR" smtClean="0">
              <a:solidFill>
                <a:srgbClr val="CC3300"/>
              </a:solidFill>
              <a:ea typeface="Majalla UI"/>
            </a:endParaRPr>
          </a:p>
          <a:p>
            <a:pPr algn="ctr" eaLnBrk="1" hangingPunct="1">
              <a:buFont typeface="Wingdings 2" pitchFamily="18" charset="2"/>
              <a:buNone/>
            </a:pPr>
            <a:r>
              <a:rPr lang="ar-SA" sz="4000" smtClean="0">
                <a:solidFill>
                  <a:srgbClr val="CC3300"/>
                </a:solidFill>
                <a:latin typeface="IranNastaliq" pitchFamily="18" charset="0"/>
                <a:cs typeface="IranNastaliq" pitchFamily="18" charset="0"/>
              </a:rPr>
              <a:t>با </a:t>
            </a:r>
            <a:r>
              <a:rPr lang="ar-SA" sz="4000" i="1" smtClean="0">
                <a:solidFill>
                  <a:srgbClr val="CC3300"/>
                </a:solidFill>
                <a:latin typeface="IranNastaliq" pitchFamily="18" charset="0"/>
                <a:cs typeface="IranNastaliq" pitchFamily="18" charset="0"/>
              </a:rPr>
              <a:t>دست خود</a:t>
            </a:r>
            <a:r>
              <a:rPr lang="ar-SA" sz="4000" smtClean="0">
                <a:solidFill>
                  <a:srgbClr val="CC3300"/>
                </a:solidFill>
                <a:latin typeface="IranNastaliq" pitchFamily="18" charset="0"/>
                <a:cs typeface="IranNastaliq" pitchFamily="18" charset="0"/>
              </a:rPr>
              <a:t> خویشتن را </a:t>
            </a:r>
            <a:r>
              <a:rPr lang="ar-SA" sz="4000" i="1" smtClean="0">
                <a:solidFill>
                  <a:srgbClr val="CC3300"/>
                </a:solidFill>
                <a:latin typeface="IranNastaliq" pitchFamily="18" charset="0"/>
                <a:cs typeface="IranNastaliq" pitchFamily="18" charset="0"/>
              </a:rPr>
              <a:t>به هلاکت نیافکنید</a:t>
            </a:r>
            <a:r>
              <a:rPr lang="ar-SA" sz="4000" smtClean="0">
                <a:solidFill>
                  <a:srgbClr val="CC3300"/>
                </a:solidFill>
                <a:latin typeface="IranNastaliq" pitchFamily="18" charset="0"/>
                <a:cs typeface="IranNastaliq" pitchFamily="18" charset="0"/>
              </a:rPr>
              <a:t>. ... </a:t>
            </a:r>
            <a:endParaRPr lang="en-US" sz="4000" smtClean="0">
              <a:solidFill>
                <a:srgbClr val="CC3300"/>
              </a:solidFill>
              <a:latin typeface="IranNastaliq" pitchFamily="18" charset="0"/>
              <a:cs typeface="IranNastaliq" pitchFamily="18" charset="0"/>
            </a:endParaRPr>
          </a:p>
        </p:txBody>
      </p:sp>
      <p:sp>
        <p:nvSpPr>
          <p:cNvPr id="10243" name="Slide Number Placeholder 3"/>
          <p:cNvSpPr>
            <a:spLocks noGrp="1"/>
          </p:cNvSpPr>
          <p:nvPr>
            <p:ph type="sldNum" sz="quarter" idx="12"/>
          </p:nvPr>
        </p:nvSpPr>
        <p:spPr>
          <a:xfrm>
            <a:off x="3581400" y="6305550"/>
            <a:ext cx="2133600" cy="476250"/>
          </a:xfrm>
        </p:spPr>
        <p:txBody>
          <a:bodyPr/>
          <a:lstStyle/>
          <a:p>
            <a:pPr algn="r">
              <a:defRPr/>
            </a:pPr>
            <a:fld id="{B7C1E9D2-7786-4E69-802D-46ACB4E87896}" type="slidenum">
              <a:rPr lang="en-US" smtClean="0"/>
              <a:pPr algn="r">
                <a:defRPr/>
              </a:pPr>
              <a:t>7</a:t>
            </a:fld>
            <a:endParaRPr lang="en-US" smtClean="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Scan0010"/>
          <p:cNvPicPr>
            <a:picLocks noChangeAspect="1" noChangeArrowheads="1"/>
          </p:cNvPicPr>
          <p:nvPr/>
        </p:nvPicPr>
        <p:blipFill>
          <a:blip r:embed="rId2" cstate="print"/>
          <a:srcRect/>
          <a:stretch>
            <a:fillRect/>
          </a:stretch>
        </p:blipFill>
        <p:spPr bwMode="auto">
          <a:xfrm>
            <a:off x="0" y="-33338"/>
            <a:ext cx="9144000" cy="6926263"/>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7463" y="1571625"/>
            <a:ext cx="3857625" cy="5000625"/>
          </a:xfrm>
        </p:spPr>
        <p:txBody>
          <a:bodyPr/>
          <a:lstStyle/>
          <a:p>
            <a:pPr algn="just" rtl="1" eaLnBrk="1" hangingPunct="1">
              <a:lnSpc>
                <a:spcPct val="150000"/>
              </a:lnSpc>
            </a:pPr>
            <a:r>
              <a:rPr lang="ar-SA" altLang="fa-IR" b="1" smtClean="0">
                <a:cs typeface="B Nazanin" pitchFamily="2" charset="-78"/>
              </a:rPr>
              <a:t>قبل از راه اندازی کارگاه ساختمانی، حریم خطوط هوایی برق اطراف کارگاه را بررسی کنید و در صورت لزوم از شرکت برق استعلام بگیرید.</a:t>
            </a:r>
            <a:r>
              <a:rPr lang="fa-IR" altLang="fa-IR" b="1" smtClean="0">
                <a:cs typeface="B Nazanin" pitchFamily="2" charset="-78"/>
              </a:rPr>
              <a:t> </a:t>
            </a:r>
            <a:endParaRPr lang="en-US" altLang="fa-IR" smtClean="0">
              <a:cs typeface="B Nazanin" pitchFamily="2" charset="-78"/>
            </a:endParaRPr>
          </a:p>
        </p:txBody>
      </p:sp>
      <p:pic>
        <p:nvPicPr>
          <p:cNvPr id="68611" name="Picture 3" descr="http://electricalsafety5.persiangig.com/image/Construction%20safety/%D8%AD%D9%88%D8%B2%D9%87.jpg"/>
          <p:cNvPicPr>
            <a:picLocks noChangeAspect="1" noChangeArrowheads="1"/>
          </p:cNvPicPr>
          <p:nvPr/>
        </p:nvPicPr>
        <p:blipFill>
          <a:blip r:embed="rId2" cstate="print"/>
          <a:srcRect/>
          <a:stretch>
            <a:fillRect/>
          </a:stretch>
        </p:blipFill>
        <p:spPr bwMode="auto">
          <a:xfrm>
            <a:off x="0" y="0"/>
            <a:ext cx="4929188" cy="6858000"/>
          </a:xfrm>
          <a:prstGeom prst="rect">
            <a:avLst/>
          </a:prstGeom>
          <a:noFill/>
          <a:ln w="9525">
            <a:noFill/>
            <a:miter lim="800000"/>
            <a:headEnd/>
            <a:tailEnd/>
          </a:ln>
        </p:spPr>
      </p:pic>
      <p:sp>
        <p:nvSpPr>
          <p:cNvPr id="5" name="Title 1"/>
          <p:cNvSpPr txBox="1">
            <a:spLocks/>
          </p:cNvSpPr>
          <p:nvPr/>
        </p:nvSpPr>
        <p:spPr>
          <a:xfrm rot="20626039">
            <a:off x="5424488" y="481013"/>
            <a:ext cx="3406775" cy="787400"/>
          </a:xfrm>
          <a:prstGeom prst="rect">
            <a:avLst/>
          </a:prstGeom>
        </p:spPr>
        <p:txBody>
          <a:bodyPr anchor="ctr">
            <a:normAutofit/>
          </a:bodyPr>
          <a:lstStyle/>
          <a:p>
            <a:pPr algn="ctr" fontAlgn="auto">
              <a:spcAft>
                <a:spcPts val="0"/>
              </a:spcAft>
              <a:defRPr/>
            </a:pPr>
            <a:r>
              <a:rPr lang="fa-IR" sz="4400" dirty="0">
                <a:solidFill>
                  <a:srgbClr val="C00000"/>
                </a:solidFill>
                <a:latin typeface="+mj-lt"/>
                <a:ea typeface="+mj-ea"/>
                <a:cs typeface="B Nazanin" pitchFamily="2" charset="-78"/>
              </a:rPr>
              <a:t>توصیه ایمنی</a:t>
            </a:r>
            <a:endParaRPr lang="en-US" sz="4400" dirty="0">
              <a:solidFill>
                <a:srgbClr val="C00000"/>
              </a:solidFill>
              <a:latin typeface="+mj-lt"/>
              <a:ea typeface="+mj-ea"/>
              <a:cs typeface="B Nazanin" pitchFamily="2" charset="-78"/>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righ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ded Corner 3"/>
          <p:cNvSpPr/>
          <p:nvPr/>
        </p:nvSpPr>
        <p:spPr>
          <a:xfrm>
            <a:off x="0" y="0"/>
            <a:ext cx="9144000" cy="6858000"/>
          </a:xfrm>
          <a:prstGeom prst="foldedCorner">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a:p>
        </p:txBody>
      </p:sp>
      <p:sp>
        <p:nvSpPr>
          <p:cNvPr id="3" name="Content Placeholder 2"/>
          <p:cNvSpPr>
            <a:spLocks noGrp="1"/>
          </p:cNvSpPr>
          <p:nvPr>
            <p:ph idx="1"/>
          </p:nvPr>
        </p:nvSpPr>
        <p:spPr>
          <a:xfrm>
            <a:off x="500063" y="357188"/>
            <a:ext cx="7929562" cy="6143625"/>
          </a:xfrm>
        </p:spPr>
        <p:txBody>
          <a:bodyPr rtlCol="0">
            <a:normAutofit fontScale="85000" lnSpcReduction="10000"/>
          </a:bodyPr>
          <a:lstStyle/>
          <a:p>
            <a:pPr marL="365760" indent="-283464" algn="justLow" rtl="1" eaLnBrk="1" fontAlgn="auto" hangingPunct="1">
              <a:spcAft>
                <a:spcPts val="0"/>
              </a:spcAft>
              <a:buFont typeface="Wingdings 2"/>
              <a:buChar char=""/>
              <a:defRPr/>
            </a:pPr>
            <a:r>
              <a:rPr lang="ar-SA" dirty="0" smtClean="0">
                <a:cs typeface="B Nazanin" pitchFamily="2" charset="-78"/>
              </a:rPr>
              <a:t>نظر به اینکه در انجام امور ساختمانی بعضاً نصب و استفاده از داربست ضروری است، لذا ضروری است حریم خطوط برق را مد نظر قرار بدهند.</a:t>
            </a:r>
            <a:endParaRPr lang="fa-IR" dirty="0" smtClean="0">
              <a:cs typeface="B Nazanin" pitchFamily="2" charset="-78"/>
            </a:endParaRPr>
          </a:p>
          <a:p>
            <a:pPr marL="365760" indent="-283464" algn="justLow" rtl="1" eaLnBrk="1" fontAlgn="auto" hangingPunct="1">
              <a:spcAft>
                <a:spcPts val="0"/>
              </a:spcAft>
              <a:buFont typeface="Wingdings 2"/>
              <a:buChar char=""/>
              <a:defRPr/>
            </a:pPr>
            <a:endParaRPr lang="fa-IR" dirty="0" smtClean="0">
              <a:cs typeface="B Nazanin" pitchFamily="2" charset="-78"/>
            </a:endParaRPr>
          </a:p>
          <a:p>
            <a:pPr marL="365760" indent="-283464" algn="justLow" rtl="1" eaLnBrk="1" fontAlgn="auto" hangingPunct="1">
              <a:spcAft>
                <a:spcPts val="0"/>
              </a:spcAft>
              <a:buFont typeface="Wingdings 2"/>
              <a:buChar char=""/>
              <a:defRPr/>
            </a:pPr>
            <a:r>
              <a:rPr lang="ar-SA" dirty="0" smtClean="0">
                <a:cs typeface="B Nazanin" pitchFamily="2" charset="-78"/>
              </a:rPr>
              <a:t>با توجه به اینکه بخش قابل توجهی از آمار برق گرفتگی کشور را داربستکاران تشکیل می دهند، به همین منظور ضروری است اولا از افراد آگاه و باتجربه برای این منظور استفاده گردد، ثانیا علاوه بر رعایت حریم خطوط برق هنگام نصب داربست، به منظور جلوگیری از هرگونه حادثه ناخواسته برقگرفتگی، بخش های هم ارتفاع داربست با شبکه برق را با توری مناسب بسته تا اشیاء فلزی با طول زیاد ناخواسته وارد حوزه شبکه های برق وارد نگردند.</a:t>
            </a:r>
            <a:endParaRPr lang="fa-IR" dirty="0" smtClean="0">
              <a:cs typeface="B Nazanin" pitchFamily="2" charset="-78"/>
            </a:endParaRPr>
          </a:p>
          <a:p>
            <a:pPr marL="365760" indent="-283464" algn="justLow" rtl="1" eaLnBrk="1" fontAlgn="auto" hangingPunct="1">
              <a:spcAft>
                <a:spcPts val="0"/>
              </a:spcAft>
              <a:buFont typeface="Wingdings 2"/>
              <a:buChar char=""/>
              <a:defRPr/>
            </a:pPr>
            <a:endParaRPr lang="en-US" dirty="0" smtClean="0">
              <a:cs typeface="B Nazanin" pitchFamily="2" charset="-78"/>
            </a:endParaRPr>
          </a:p>
          <a:p>
            <a:pPr marL="365760" indent="-283464" algn="justLow" rtl="1" eaLnBrk="1" fontAlgn="auto" hangingPunct="1">
              <a:spcAft>
                <a:spcPts val="0"/>
              </a:spcAft>
              <a:buFont typeface="Wingdings 2"/>
              <a:buChar char=""/>
              <a:defRPr/>
            </a:pPr>
            <a:r>
              <a:rPr lang="ar-SA" dirty="0" smtClean="0">
                <a:cs typeface="B Nazanin" pitchFamily="2" charset="-78"/>
              </a:rPr>
              <a:t>در صورت استفاده از بالابرهای ساختمانی، حتما حریم خطوط هوایی برق را در نظر داشته باشید و با توجه به ارتفاع بالابر فواصل مانوری کابل بالابر را نسبت به شبکه برق در نظر بگیرید.</a:t>
            </a:r>
            <a:endParaRPr lang="en-US" dirty="0" smtClean="0">
              <a:cs typeface="B Nazanin" pitchFamily="2" charset="-78"/>
            </a:endParaRPr>
          </a:p>
        </p:txBody>
      </p:sp>
    </p:spTree>
  </p:cSld>
  <p:clrMapOvr>
    <a:masterClrMapping/>
  </p:clrMapOvr>
  <p:transition>
    <p:strips dir="ld"/>
    <p:sndAc>
      <p:stSnd>
        <p:snd r:embed="rId2" name="click.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down)">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ontent Placeholder 2"/>
          <p:cNvSpPr>
            <a:spLocks noGrp="1"/>
          </p:cNvSpPr>
          <p:nvPr>
            <p:ph idx="1"/>
          </p:nvPr>
        </p:nvSpPr>
        <p:spPr/>
        <p:txBody>
          <a:bodyPr/>
          <a:lstStyle/>
          <a:p>
            <a:pPr algn="ctr">
              <a:buFont typeface="Wingdings 2" pitchFamily="18" charset="2"/>
              <a:buNone/>
            </a:pPr>
            <a:r>
              <a:rPr lang="fa-IR" sz="4400" smtClean="0">
                <a:cs typeface="B Nazanin" pitchFamily="2" charset="-78"/>
              </a:rPr>
              <a:t> </a:t>
            </a:r>
            <a:endParaRPr lang="en-US" sz="4400" smtClean="0">
              <a:cs typeface="B Nazanin" pitchFamily="2" charset="-78"/>
            </a:endParaRPr>
          </a:p>
        </p:txBody>
      </p:sp>
      <p:sp>
        <p:nvSpPr>
          <p:cNvPr id="4" name="Rectangle 2"/>
          <p:cNvSpPr>
            <a:spLocks noGrp="1" noChangeArrowheads="1"/>
          </p:cNvSpPr>
          <p:nvPr>
            <p:ph type="title"/>
          </p:nvPr>
        </p:nvSpPr>
        <p:spPr>
          <a:xfrm>
            <a:off x="642909" y="419100"/>
            <a:ext cx="7643867" cy="4795850"/>
          </a:xfrm>
        </p:spPr>
        <p:txBody>
          <a:bodyPr rtlCol="0">
            <a:noAutofit/>
          </a:bodyPr>
          <a:lstStyle/>
          <a:p>
            <a:pPr algn="r" rtl="1" eaLnBrk="1" fontAlgn="auto" hangingPunct="1">
              <a:spcAft>
                <a:spcPts val="0"/>
              </a:spcAft>
              <a:defRPr/>
            </a:pPr>
            <a:r>
              <a:rPr lang="fa-IR" b="1" dirty="0" smtClean="0">
                <a:ln w="12700">
                  <a:solidFill>
                    <a:schemeClr val="tx2">
                      <a:satMod val="155000"/>
                    </a:schemeClr>
                  </a:solidFill>
                  <a:prstDash val="solid"/>
                </a:ln>
                <a:solidFill>
                  <a:srgbClr val="16BA2A"/>
                </a:solidFill>
                <a:effectLst>
                  <a:outerShdw blurRad="41275" dist="20320" dir="1800000" algn="tl" rotWithShape="0">
                    <a:srgbClr val="000000">
                      <a:alpha val="40000"/>
                    </a:srgbClr>
                  </a:outerShdw>
                </a:effectLst>
                <a:cs typeface="B Nazanin" pitchFamily="2" charset="-78"/>
              </a:rPr>
              <a:t>در صورت برخورد خودرو با خط</a:t>
            </a:r>
            <a:r>
              <a:rPr lang="ar-SA" b="1" dirty="0" smtClean="0">
                <a:ln w="12700">
                  <a:solidFill>
                    <a:schemeClr val="tx2">
                      <a:satMod val="155000"/>
                    </a:schemeClr>
                  </a:solidFill>
                  <a:prstDash val="solid"/>
                </a:ln>
                <a:solidFill>
                  <a:srgbClr val="16BA2A"/>
                </a:solidFill>
                <a:effectLst>
                  <a:outerShdw blurRad="41275" dist="20320" dir="1800000" algn="tl" rotWithShape="0">
                    <a:srgbClr val="000000">
                      <a:alpha val="40000"/>
                    </a:srgbClr>
                  </a:outerShdw>
                </a:effectLst>
                <a:cs typeface="B Nazanin" pitchFamily="2" charset="-78"/>
              </a:rPr>
              <a:t>وط</a:t>
            </a:r>
            <a:r>
              <a:rPr lang="fa-IR" b="1" dirty="0" smtClean="0">
                <a:ln w="12700">
                  <a:solidFill>
                    <a:schemeClr val="tx2">
                      <a:satMod val="155000"/>
                    </a:schemeClr>
                  </a:solidFill>
                  <a:prstDash val="solid"/>
                </a:ln>
                <a:solidFill>
                  <a:srgbClr val="16BA2A"/>
                </a:solidFill>
                <a:effectLst>
                  <a:outerShdw blurRad="41275" dist="20320" dir="1800000" algn="tl" rotWithShape="0">
                    <a:srgbClr val="000000">
                      <a:alpha val="40000"/>
                    </a:srgbClr>
                  </a:outerShdw>
                </a:effectLst>
                <a:cs typeface="B Nazanin" pitchFamily="2" charset="-78"/>
              </a:rPr>
              <a:t> </a:t>
            </a:r>
            <a:br>
              <a:rPr lang="fa-IR" b="1" dirty="0" smtClean="0">
                <a:ln w="12700">
                  <a:solidFill>
                    <a:schemeClr val="tx2">
                      <a:satMod val="155000"/>
                    </a:schemeClr>
                  </a:solidFill>
                  <a:prstDash val="solid"/>
                </a:ln>
                <a:solidFill>
                  <a:srgbClr val="16BA2A"/>
                </a:solidFill>
                <a:effectLst>
                  <a:outerShdw blurRad="41275" dist="20320" dir="1800000" algn="tl" rotWithShape="0">
                    <a:srgbClr val="000000">
                      <a:alpha val="40000"/>
                    </a:srgbClr>
                  </a:outerShdw>
                </a:effectLst>
                <a:cs typeface="B Nazanin" pitchFamily="2" charset="-78"/>
              </a:rPr>
            </a:br>
            <a:r>
              <a:rPr lang="fa-IR" b="1" dirty="0" smtClean="0">
                <a:ln w="12700">
                  <a:solidFill>
                    <a:schemeClr val="tx2">
                      <a:satMod val="155000"/>
                    </a:schemeClr>
                  </a:solidFill>
                  <a:prstDash val="solid"/>
                </a:ln>
                <a:solidFill>
                  <a:srgbClr val="16BA2A"/>
                </a:solidFill>
                <a:effectLst>
                  <a:outerShdw blurRad="41275" dist="20320" dir="1800000" algn="tl" rotWithShape="0">
                    <a:srgbClr val="000000">
                      <a:alpha val="40000"/>
                    </a:srgbClr>
                  </a:outerShdw>
                </a:effectLst>
                <a:cs typeface="B Nazanin" pitchFamily="2" charset="-78"/>
              </a:rPr>
              <a:t>هوایی برق چه باید کرد </a:t>
            </a:r>
            <a:endParaRPr lang="en-US" sz="5400" b="1" dirty="0" smtClean="0">
              <a:ln w="12700">
                <a:solidFill>
                  <a:schemeClr val="tx2">
                    <a:satMod val="155000"/>
                  </a:schemeClr>
                </a:solidFill>
                <a:prstDash val="solid"/>
              </a:ln>
              <a:solidFill>
                <a:srgbClr val="16BA2A"/>
              </a:solidFill>
              <a:effectLst>
                <a:outerShdw blurRad="41275" dist="20320" dir="1800000" algn="tl" rotWithShape="0">
                  <a:srgbClr val="000000">
                    <a:alpha val="40000"/>
                  </a:srgbClr>
                </a:outerShdw>
              </a:effectLst>
              <a:cs typeface="B Nazanin" pitchFamily="2" charset="-78"/>
            </a:endParaRPr>
          </a:p>
        </p:txBody>
      </p:sp>
      <p:sp>
        <p:nvSpPr>
          <p:cNvPr id="5" name="Rectangle 4"/>
          <p:cNvSpPr/>
          <p:nvPr/>
        </p:nvSpPr>
        <p:spPr>
          <a:xfrm>
            <a:off x="1128783" y="1142984"/>
            <a:ext cx="942887" cy="3770263"/>
          </a:xfrm>
          <a:prstGeom prst="rect">
            <a:avLst/>
          </a:prstGeom>
          <a:noFill/>
          <a:effectLst>
            <a:glow rad="101600">
              <a:schemeClr val="accent5">
                <a:satMod val="175000"/>
                <a:alpha val="40000"/>
              </a:schemeClr>
            </a:glow>
          </a:effectLst>
        </p:spPr>
        <p:txBody>
          <a:bodyPr wrap="square">
            <a:spAutoFit/>
          </a:bodyPr>
          <a:lstStyle/>
          <a:p>
            <a:pPr algn="ctr" fontAlgn="auto">
              <a:spcBef>
                <a:spcPts val="0"/>
              </a:spcBef>
              <a:spcAft>
                <a:spcPts val="0"/>
              </a:spcAft>
              <a:defRPr/>
            </a:pPr>
            <a:r>
              <a:rPr lang="fa-IR" sz="23900" b="1" dirty="0">
                <a:ln w="19050">
                  <a:solidFill>
                    <a:schemeClr val="tx1"/>
                  </a:solidFill>
                  <a:prstDash val="solid"/>
                </a:ln>
                <a:solidFill>
                  <a:srgbClr val="05711F"/>
                </a:solidFill>
                <a:effectLst>
                  <a:outerShdw blurRad="50000" dist="50800" dir="7500000" algn="tl">
                    <a:srgbClr val="000000">
                      <a:shade val="5000"/>
                      <a:alpha val="35000"/>
                    </a:srgbClr>
                  </a:outerShdw>
                </a:effectLst>
                <a:latin typeface="+mn-lt"/>
                <a:cs typeface="+mn-cs"/>
              </a:rPr>
              <a:t>؟</a:t>
            </a:r>
            <a:endParaRPr lang="en-US" sz="23900" b="1" dirty="0">
              <a:ln w="19050">
                <a:solidFill>
                  <a:schemeClr val="tx1"/>
                </a:solidFill>
                <a:prstDash val="solid"/>
              </a:ln>
              <a:solidFill>
                <a:srgbClr val="05711F"/>
              </a:solidFill>
              <a:effectLst>
                <a:outerShdw blurRad="50000" dist="50800" dir="7500000" algn="tl">
                  <a:srgbClr val="000000">
                    <a:shade val="5000"/>
                    <a:alpha val="35000"/>
                  </a:srgbClr>
                </a:outerShdw>
              </a:effectLst>
              <a:latin typeface="+mn-lt"/>
              <a:cs typeface="+mn-c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91" name="Rectangle 7"/>
          <p:cNvSpPr>
            <a:spLocks noChangeArrowheads="1"/>
          </p:cNvSpPr>
          <p:nvPr/>
        </p:nvSpPr>
        <p:spPr bwMode="auto">
          <a:xfrm>
            <a:off x="684213" y="5508625"/>
            <a:ext cx="8229600" cy="706438"/>
          </a:xfrm>
          <a:prstGeom prst="rect">
            <a:avLst/>
          </a:prstGeom>
          <a:noFill/>
          <a:ln w="9525">
            <a:noFill/>
            <a:miter lim="800000"/>
            <a:headEnd/>
            <a:tailEnd/>
          </a:ln>
          <a:effectLst/>
        </p:spPr>
        <p:txBody>
          <a:bodyPr anchor="ctr"/>
          <a:lstStyle/>
          <a:p>
            <a:pPr algn="ctr" fontAlgn="auto">
              <a:spcBef>
                <a:spcPts val="0"/>
              </a:spcBef>
              <a:spcAft>
                <a:spcPts val="0"/>
              </a:spcAft>
              <a:defRPr/>
            </a:pPr>
            <a:endParaRPr lang="en-US" sz="2400" dirty="0">
              <a:solidFill>
                <a:schemeClr val="tx2"/>
              </a:solidFill>
              <a:effectLst>
                <a:outerShdw blurRad="38100" dist="38100" dir="2700000" algn="tl">
                  <a:srgbClr val="000000"/>
                </a:outerShdw>
              </a:effectLst>
            </a:endParaRPr>
          </a:p>
        </p:txBody>
      </p:sp>
      <p:sp>
        <p:nvSpPr>
          <p:cNvPr id="4" name="Title 3"/>
          <p:cNvSpPr>
            <a:spLocks noGrp="1"/>
          </p:cNvSpPr>
          <p:nvPr>
            <p:ph type="title"/>
          </p:nvPr>
        </p:nvSpPr>
        <p:spPr>
          <a:xfrm>
            <a:off x="457200" y="274638"/>
            <a:ext cx="8229600" cy="6226196"/>
          </a:xfrm>
        </p:spPr>
        <p:txBody>
          <a:bodyPr>
            <a:noAutofit/>
          </a:bodyPr>
          <a:lstStyle/>
          <a:p>
            <a:r>
              <a:rPr lang="fa-IR" sz="2400" b="1" dirty="0" smtClean="0">
                <a:ln w="12700">
                  <a:solidFill>
                    <a:schemeClr val="tx2">
                      <a:satMod val="155000"/>
                    </a:schemeClr>
                  </a:solidFill>
                  <a:prstDash val="solid"/>
                </a:ln>
                <a:solidFill>
                  <a:srgbClr val="081209"/>
                </a:solidFill>
                <a:cs typeface="B Nazanin" pitchFamily="2" charset="-78"/>
              </a:rPr>
              <a:t>از آن جا که خودرو ، فلزی و هادی برق است، سرتاسر آن ولتاژی برابر با ولتاژ خط برق ایجاد می گردد و افراد نیز همانند پرندگان روی سیم برق هستند.</a:t>
            </a:r>
            <a:r>
              <a:rPr lang="en-US" sz="2400" b="1" dirty="0" smtClean="0">
                <a:ln w="12700">
                  <a:solidFill>
                    <a:schemeClr val="tx2">
                      <a:satMod val="155000"/>
                    </a:schemeClr>
                  </a:solidFill>
                  <a:prstDash val="solid"/>
                </a:ln>
                <a:solidFill>
                  <a:srgbClr val="081209"/>
                </a:solidFill>
                <a:cs typeface="B Nazanin" pitchFamily="2" charset="-78"/>
              </a:rPr>
              <a:t> </a:t>
            </a:r>
            <a:r>
              <a:rPr lang="fa-IR" sz="2400" b="1" dirty="0" smtClean="0">
                <a:ln w="12700">
                  <a:solidFill>
                    <a:schemeClr val="tx2">
                      <a:satMod val="155000"/>
                    </a:schemeClr>
                  </a:solidFill>
                  <a:prstDash val="solid"/>
                </a:ln>
                <a:solidFill>
                  <a:srgbClr val="081209"/>
                </a:solidFill>
                <a:cs typeface="B Nazanin" pitchFamily="2" charset="-78"/>
              </a:rPr>
              <a:t>افراد داخل خودرو تا وقتی که خودرو را ترک نکنند، مصدومنمی شوند. کارگری که روی زمین ایستاده و خودرو را لمس میکند ممکن است دچار شوک جدی شود این حالت درست مانند لمس کردن خطوط برق بدون عایق در شرایطی است که روی زمین ایستاده اید </a:t>
            </a:r>
            <a:r>
              <a:rPr lang="ar-SA" sz="2400" b="1" dirty="0" smtClean="0">
                <a:ln w="12700">
                  <a:solidFill>
                    <a:schemeClr val="tx2">
                      <a:satMod val="155000"/>
                    </a:schemeClr>
                  </a:solidFill>
                  <a:prstDash val="solid"/>
                </a:ln>
                <a:solidFill>
                  <a:srgbClr val="081209"/>
                </a:solidFill>
                <a:cs typeface="B Nazanin" pitchFamily="2" charset="-78"/>
              </a:rPr>
              <a:t>.برای</a:t>
            </a:r>
            <a:r>
              <a:rPr lang="fa-IR" sz="2400" b="1" dirty="0" smtClean="0">
                <a:ln w="12700">
                  <a:solidFill>
                    <a:schemeClr val="tx2">
                      <a:satMod val="155000"/>
                    </a:schemeClr>
                  </a:solidFill>
                  <a:prstDash val="solid"/>
                </a:ln>
                <a:solidFill>
                  <a:srgbClr val="081209"/>
                </a:solidFill>
                <a:cs typeface="B Nazanin" pitchFamily="2" charset="-78"/>
              </a:rPr>
              <a:t> جرثقیل یا وسیله نقلیه </a:t>
            </a:r>
            <a:r>
              <a:rPr lang="ar-SA" sz="2400" b="1" dirty="0" smtClean="0">
                <a:ln w="12700">
                  <a:solidFill>
                    <a:schemeClr val="tx2">
                      <a:satMod val="155000"/>
                    </a:schemeClr>
                  </a:solidFill>
                  <a:prstDash val="solid"/>
                </a:ln>
                <a:solidFill>
                  <a:srgbClr val="081209"/>
                </a:solidFill>
                <a:cs typeface="B Nazanin" pitchFamily="2" charset="-78"/>
              </a:rPr>
              <a:t>ای</a:t>
            </a:r>
            <a:r>
              <a:rPr lang="fa-IR" sz="2400" b="1" dirty="0" smtClean="0">
                <a:ln w="12700">
                  <a:solidFill>
                    <a:schemeClr val="tx2">
                      <a:satMod val="155000"/>
                    </a:schemeClr>
                  </a:solidFill>
                  <a:prstDash val="solid"/>
                </a:ln>
                <a:solidFill>
                  <a:srgbClr val="081209"/>
                </a:solidFill>
                <a:cs typeface="B Nazanin" pitchFamily="2" charset="-78"/>
              </a:rPr>
              <a:t>ن</a:t>
            </a:r>
            <a:r>
              <a:rPr lang="ar-SA" sz="2400" b="1" dirty="0" smtClean="0">
                <a:ln w="12700">
                  <a:solidFill>
                    <a:schemeClr val="tx2">
                      <a:satMod val="155000"/>
                    </a:schemeClr>
                  </a:solidFill>
                  <a:prstDash val="solid"/>
                </a:ln>
                <a:solidFill>
                  <a:srgbClr val="081209"/>
                </a:solidFill>
                <a:cs typeface="B Nazanin" pitchFamily="2" charset="-78"/>
              </a:rPr>
              <a:t>که </a:t>
            </a:r>
            <a:r>
              <a:rPr lang="fa-IR" sz="2400" b="1" dirty="0" smtClean="0">
                <a:ln w="12700">
                  <a:solidFill>
                    <a:schemeClr val="tx2">
                      <a:satMod val="155000"/>
                    </a:schemeClr>
                  </a:solidFill>
                  <a:prstDash val="solid"/>
                </a:ln>
                <a:solidFill>
                  <a:srgbClr val="081209"/>
                </a:solidFill>
                <a:cs typeface="B Nazanin" pitchFamily="2" charset="-78"/>
              </a:rPr>
              <a:t>تایرهای لاستیکی داشته باشند یا نه تفاوت زیادی نمی کند، چرا که ولتاژ بالا هم به واسطه جرقه از سطح جرثقیل و هم از طریق خود تایر به زمین تخلیه می شود.</a:t>
            </a:r>
            <a:r>
              <a:rPr lang="en-US" sz="2400" b="1" dirty="0" smtClean="0">
                <a:ln w="12700">
                  <a:solidFill>
                    <a:schemeClr val="tx2">
                      <a:satMod val="155000"/>
                    </a:schemeClr>
                  </a:solidFill>
                  <a:prstDash val="solid"/>
                </a:ln>
                <a:solidFill>
                  <a:srgbClr val="081209"/>
                </a:solidFill>
                <a:cs typeface="B Nazanin" pitchFamily="2" charset="-78"/>
              </a:rPr>
              <a:t> </a:t>
            </a:r>
            <a:endParaRPr lang="en-US" sz="2400" dirty="0"/>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nodePh="1">
                                  <p:stCondLst>
                                    <p:cond delay="0"/>
                                  </p:stCondLst>
                                  <p:endCondLst>
                                    <p:cond evt="begin" delay="0">
                                      <p:tn val="5"/>
                                    </p:cond>
                                  </p:endCondLst>
                                  <p:childTnLst>
                                    <p:set>
                                      <p:cBhvr>
                                        <p:cTn id="6" dur="1" fill="hold">
                                          <p:stCondLst>
                                            <p:cond delay="0"/>
                                          </p:stCondLst>
                                        </p:cTn>
                                        <p:tgtEl>
                                          <p:spTgt spid="323591"/>
                                        </p:tgtEl>
                                        <p:attrNameLst>
                                          <p:attrName>style.visibility</p:attrName>
                                        </p:attrNameLst>
                                      </p:cBhvr>
                                      <p:to>
                                        <p:strVal val="visible"/>
                                      </p:to>
                                    </p:set>
                                    <p:animEffect transition="in" filter="slide(fromBottom)">
                                      <p:cBhvr>
                                        <p:cTn id="7" dur="500"/>
                                        <p:tgtEl>
                                          <p:spTgt spid="323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9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5" name="Rectangle 3"/>
          <p:cNvSpPr>
            <a:spLocks noGrp="1" noChangeArrowheads="1"/>
          </p:cNvSpPr>
          <p:nvPr>
            <p:ph idx="1"/>
          </p:nvPr>
        </p:nvSpPr>
        <p:spPr>
          <a:xfrm>
            <a:off x="1000125" y="1214422"/>
            <a:ext cx="7786688" cy="5357828"/>
          </a:xfrm>
        </p:spPr>
        <p:txBody>
          <a:bodyPr/>
          <a:lstStyle/>
          <a:p>
            <a:pPr algn="just" rtl="1" eaLnBrk="1" hangingPunct="1">
              <a:lnSpc>
                <a:spcPct val="90000"/>
              </a:lnSpc>
              <a:buFont typeface="Wingdings 2" pitchFamily="18" charset="2"/>
              <a:buNone/>
            </a:pPr>
            <a:r>
              <a:rPr lang="fa-IR" altLang="fa-IR" sz="2900" b="1" dirty="0" smtClean="0">
                <a:cs typeface="B Nazanin" pitchFamily="2" charset="-78"/>
              </a:rPr>
              <a:t>  </a:t>
            </a:r>
          </a:p>
          <a:p>
            <a:pPr algn="just" rtl="1" eaLnBrk="1" hangingPunct="1">
              <a:lnSpc>
                <a:spcPct val="90000"/>
              </a:lnSpc>
              <a:buFont typeface="Wingdings 2" pitchFamily="18" charset="2"/>
              <a:buNone/>
            </a:pPr>
            <a:r>
              <a:rPr lang="fa-IR" altLang="fa-IR" sz="2900" b="1" dirty="0" smtClean="0">
                <a:cs typeface="B Nazanin" pitchFamily="2" charset="-78"/>
              </a:rPr>
              <a:t> ضمن حفظ خونسردی خود به موارد زیر باید توجه کرده و با دقت عمل کنید. در صورت داشتن تلفن همراه مراتب را سریعاً به اتفاقات شرکت برق با شماره تلفن121 اطلاع دهید</a:t>
            </a:r>
            <a:r>
              <a:rPr lang="en-US" altLang="fa-IR" sz="2900" b="1" dirty="0" smtClean="0">
                <a:cs typeface="B Nazanin" pitchFamily="2" charset="-78"/>
              </a:rPr>
              <a:t> </a:t>
            </a:r>
            <a:r>
              <a:rPr lang="fa-IR" altLang="fa-IR" sz="2900" b="1" dirty="0" smtClean="0">
                <a:cs typeface="B Nazanin" pitchFamily="2" charset="-78"/>
              </a:rPr>
              <a:t>در داخل خودروی خود منتظر بمانید تا خط توسط ماموران شرکت برق، بی برق گردد. به سایر افرادی که در مجاورت خودروی سنگین هستند هشدار دهید که از خودرو دور شوند و هیچ قسمت از خودرو را لمس نکنند. هرگز به سیم های هادی برق که آسیب دیده و بر روی زمین افتاده است نزدیک نشوید و یا دست نزنید  تا زمانی که اعلام گردد شرایط ایمن گردیده هیچ اقدامی انجام ندهید.</a:t>
            </a:r>
          </a:p>
        </p:txBody>
      </p:sp>
      <p:sp>
        <p:nvSpPr>
          <p:cNvPr id="325639" name="Rectangle 7"/>
          <p:cNvSpPr>
            <a:spLocks noChangeArrowheads="1"/>
          </p:cNvSpPr>
          <p:nvPr/>
        </p:nvSpPr>
        <p:spPr bwMode="auto">
          <a:xfrm>
            <a:off x="468313" y="3932238"/>
            <a:ext cx="8229600" cy="936625"/>
          </a:xfrm>
          <a:prstGeom prst="rect">
            <a:avLst/>
          </a:prstGeom>
          <a:noFill/>
          <a:ln w="9525">
            <a:noFill/>
            <a:miter lim="800000"/>
            <a:headEnd/>
            <a:tailEnd/>
          </a:ln>
          <a:effectLst/>
        </p:spPr>
        <p:txBody>
          <a:bodyPr/>
          <a:lstStyle/>
          <a:p>
            <a:pPr marL="342900" indent="-342900" algn="r" fontAlgn="auto">
              <a:lnSpc>
                <a:spcPct val="90000"/>
              </a:lnSpc>
              <a:spcBef>
                <a:spcPct val="20000"/>
              </a:spcBef>
              <a:spcAft>
                <a:spcPts val="0"/>
              </a:spcAft>
              <a:buClr>
                <a:schemeClr val="hlink"/>
              </a:buClr>
              <a:buFont typeface="Wingdings" pitchFamily="2" charset="2"/>
              <a:buNone/>
              <a:defRPr/>
            </a:pPr>
            <a:endParaRPr lang="en-US" sz="3200" dirty="0">
              <a:effectLst>
                <a:outerShdw blurRad="38100" dist="38100" dir="2700000" algn="tl">
                  <a:srgbClr val="000000"/>
                </a:outerShdw>
              </a:effectLst>
            </a:endParaRPr>
          </a:p>
        </p:txBody>
      </p:sp>
      <p:sp>
        <p:nvSpPr>
          <p:cNvPr id="325641" name="Rectangle 9"/>
          <p:cNvSpPr>
            <a:spLocks noChangeArrowheads="1"/>
          </p:cNvSpPr>
          <p:nvPr/>
        </p:nvSpPr>
        <p:spPr bwMode="auto">
          <a:xfrm>
            <a:off x="539750" y="5445125"/>
            <a:ext cx="8229600" cy="936625"/>
          </a:xfrm>
          <a:prstGeom prst="rect">
            <a:avLst/>
          </a:prstGeom>
          <a:noFill/>
          <a:ln w="9525">
            <a:noFill/>
            <a:miter lim="800000"/>
            <a:headEnd/>
            <a:tailEnd/>
          </a:ln>
          <a:effectLst/>
        </p:spPr>
        <p:txBody>
          <a:bodyPr/>
          <a:lstStyle/>
          <a:p>
            <a:pPr marL="342900" indent="-342900" algn="r" fontAlgn="auto">
              <a:lnSpc>
                <a:spcPct val="90000"/>
              </a:lnSpc>
              <a:spcBef>
                <a:spcPct val="20000"/>
              </a:spcBef>
              <a:spcAft>
                <a:spcPts val="0"/>
              </a:spcAft>
              <a:buClr>
                <a:schemeClr val="hlink"/>
              </a:buClr>
              <a:buFont typeface="Wingdings" pitchFamily="2" charset="2"/>
              <a:buNone/>
              <a:defRPr/>
            </a:pPr>
            <a:endParaRPr lang="en-US" sz="3200" dirty="0">
              <a:effectLst>
                <a:outerShdw blurRad="38100" dist="38100" dir="2700000" algn="tl">
                  <a:srgbClr val="000000"/>
                </a:outerShdw>
              </a:effectLst>
            </a:endParaRPr>
          </a:p>
        </p:txBody>
      </p:sp>
    </p:spTree>
  </p:cSld>
  <p:clrMapOvr>
    <a:masterClrMapping/>
  </p:clrMapOvr>
  <p:transition>
    <p:strips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25635">
                                            <p:txEl>
                                              <p:pRg st="0" end="0"/>
                                            </p:txEl>
                                          </p:spTgt>
                                        </p:tgtEl>
                                        <p:attrNameLst>
                                          <p:attrName>style.visibility</p:attrName>
                                        </p:attrNameLst>
                                      </p:cBhvr>
                                      <p:to>
                                        <p:strVal val="visible"/>
                                      </p:to>
                                    </p:set>
                                    <p:anim calcmode="lin" valueType="num">
                                      <p:cBhvr additive="base">
                                        <p:cTn id="7" dur="500" fill="hold"/>
                                        <p:tgtEl>
                                          <p:spTgt spid="32563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256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25635">
                                            <p:txEl>
                                              <p:pRg st="1" end="1"/>
                                            </p:txEl>
                                          </p:spTgt>
                                        </p:tgtEl>
                                        <p:attrNameLst>
                                          <p:attrName>style.visibility</p:attrName>
                                        </p:attrNameLst>
                                      </p:cBhvr>
                                      <p:to>
                                        <p:strVal val="visible"/>
                                      </p:to>
                                    </p:set>
                                    <p:anim calcmode="lin" valueType="num">
                                      <p:cBhvr additive="base">
                                        <p:cTn id="13" dur="500" fill="hold"/>
                                        <p:tgtEl>
                                          <p:spTgt spid="32563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2563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5"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62" name="Rectangle 6"/>
          <p:cNvSpPr>
            <a:spLocks noChangeArrowheads="1"/>
          </p:cNvSpPr>
          <p:nvPr/>
        </p:nvSpPr>
        <p:spPr bwMode="auto">
          <a:xfrm>
            <a:off x="500063" y="857232"/>
            <a:ext cx="8143875" cy="5786477"/>
          </a:xfrm>
          <a:prstGeom prst="rect">
            <a:avLst/>
          </a:prstGeom>
          <a:noFill/>
          <a:ln w="9525">
            <a:noFill/>
            <a:miter lim="800000"/>
            <a:headEnd/>
            <a:tailEnd/>
          </a:ln>
        </p:spPr>
        <p:txBody>
          <a:bodyPr/>
          <a:lstStyle/>
          <a:p>
            <a:pPr marL="342900" indent="-342900" algn="just" rtl="1">
              <a:lnSpc>
                <a:spcPts val="3475"/>
              </a:lnSpc>
              <a:spcBef>
                <a:spcPct val="20000"/>
              </a:spcBef>
              <a:spcAft>
                <a:spcPts val="600"/>
              </a:spcAft>
              <a:buClr>
                <a:schemeClr val="hlink"/>
              </a:buClr>
              <a:defRPr/>
            </a:pPr>
            <a:r>
              <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Nazanin" pitchFamily="2" charset="-78"/>
              </a:rPr>
              <a:t>اگر شما به دلیل وجود ریسک حریق و یا دلایل دیگری مجبور به ترک خودرو هستید، دقت کنید که باید:</a:t>
            </a:r>
            <a:endParaRPr lang="ar-SA"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Nazanin" pitchFamily="2" charset="-78"/>
            </a:endParaRPr>
          </a:p>
          <a:p>
            <a:pPr marL="342900" indent="-342900" algn="just" rtl="1">
              <a:lnSpc>
                <a:spcPts val="3475"/>
              </a:lnSpc>
              <a:spcBef>
                <a:spcPct val="20000"/>
              </a:spcBef>
              <a:spcAft>
                <a:spcPts val="600"/>
              </a:spcAft>
              <a:buClr>
                <a:schemeClr val="hlink"/>
              </a:buClr>
              <a:defRPr/>
            </a:pPr>
            <a:endParaRPr lang="fa-IR" sz="105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Nazanin" pitchFamily="2" charset="-78"/>
            </a:endParaRPr>
          </a:p>
          <a:p>
            <a:pPr marL="342900" indent="-342900" algn="just" rtl="1">
              <a:lnSpc>
                <a:spcPts val="3475"/>
              </a:lnSpc>
              <a:spcBef>
                <a:spcPct val="20000"/>
              </a:spcBef>
              <a:spcAft>
                <a:spcPts val="600"/>
              </a:spcAft>
              <a:buClr>
                <a:srgbClr val="129A22"/>
              </a:buClr>
              <a:buFont typeface="Wingdings" pitchFamily="2" charset="2"/>
              <a:buChar char="v"/>
              <a:defRPr/>
            </a:pPr>
            <a:r>
              <a:rPr lang="fa-IR" sz="3200" b="1" dirty="0">
                <a:cs typeface="B Nazanin" pitchFamily="2" charset="-78"/>
              </a:rPr>
              <a:t>- با دو پا و بطور کامل، بطوریکه به مقدار ممکن از وسیله خود فاصله بیشتری بگیرید، روی زمین بپرید. </a:t>
            </a:r>
          </a:p>
          <a:p>
            <a:pPr marL="342900" indent="-342900" algn="just" rtl="1">
              <a:lnSpc>
                <a:spcPts val="3475"/>
              </a:lnSpc>
              <a:spcBef>
                <a:spcPct val="20000"/>
              </a:spcBef>
              <a:spcAft>
                <a:spcPts val="600"/>
              </a:spcAft>
              <a:buClr>
                <a:srgbClr val="129A22"/>
              </a:buClr>
              <a:buFont typeface="Wingdings" pitchFamily="2" charset="2"/>
              <a:buChar char="v"/>
              <a:defRPr/>
            </a:pPr>
            <a:r>
              <a:rPr lang="fa-IR" sz="3200" b="1" dirty="0">
                <a:cs typeface="B Nazanin" pitchFamily="2" charset="-78"/>
              </a:rPr>
              <a:t>- هرگز به خودرو در حالیکه روی زمین هستید دست نزنید. </a:t>
            </a:r>
          </a:p>
          <a:p>
            <a:pPr marL="342900" indent="-342900" algn="just" rtl="1">
              <a:lnSpc>
                <a:spcPts val="3475"/>
              </a:lnSpc>
              <a:spcBef>
                <a:spcPct val="20000"/>
              </a:spcBef>
              <a:spcAft>
                <a:spcPts val="600"/>
              </a:spcAft>
              <a:buClr>
                <a:srgbClr val="129A22"/>
              </a:buClr>
              <a:buFont typeface="Wingdings" pitchFamily="2" charset="2"/>
              <a:buChar char="v"/>
              <a:defRPr/>
            </a:pPr>
            <a:r>
              <a:rPr lang="fa-IR" sz="3200" b="1" dirty="0">
                <a:cs typeface="B Nazanin" pitchFamily="2" charset="-78"/>
              </a:rPr>
              <a:t>- بعد از پریدن از داخل خودرو روی زمین هرگز ندوید. </a:t>
            </a:r>
          </a:p>
          <a:p>
            <a:pPr marL="342900" indent="-342900" algn="just" rtl="1">
              <a:lnSpc>
                <a:spcPts val="3475"/>
              </a:lnSpc>
              <a:spcBef>
                <a:spcPct val="20000"/>
              </a:spcBef>
              <a:spcAft>
                <a:spcPts val="600"/>
              </a:spcAft>
              <a:buClr>
                <a:srgbClr val="129A22"/>
              </a:buClr>
              <a:buFont typeface="Wingdings" pitchFamily="2" charset="2"/>
              <a:buChar char="v"/>
              <a:defRPr/>
            </a:pPr>
            <a:r>
              <a:rPr lang="fa-IR" sz="3200" b="1" dirty="0">
                <a:cs typeface="B Nazanin" pitchFamily="2" charset="-78"/>
              </a:rPr>
              <a:t>- جهت دور شدن از محل باید گامهای شما کوچک بوده، بگونه ای که پاها به هم چسبیده باشند یا به طریقی حرکت کنید که هر دو پا همزمان روی زمین نباشند. </a:t>
            </a:r>
          </a:p>
          <a:p>
            <a:pPr marL="342900" indent="-342900" algn="just" rtl="1">
              <a:lnSpc>
                <a:spcPts val="3475"/>
              </a:lnSpc>
              <a:spcBef>
                <a:spcPct val="20000"/>
              </a:spcBef>
              <a:spcAft>
                <a:spcPts val="600"/>
              </a:spcAft>
              <a:buClr>
                <a:srgbClr val="129A22"/>
              </a:buClr>
              <a:buFont typeface="Wingdings" pitchFamily="2" charset="2"/>
              <a:buChar char="v"/>
              <a:defRPr/>
            </a:pPr>
            <a:endParaRPr lang="fa-IR" sz="1100" b="1" dirty="0">
              <a:cs typeface="B Nazanin" pitchFamily="2" charset="-78"/>
            </a:endParaRPr>
          </a:p>
        </p:txBody>
      </p:sp>
      <p:cxnSp>
        <p:nvCxnSpPr>
          <p:cNvPr id="4" name="Straight Connector 3"/>
          <p:cNvCxnSpPr/>
          <p:nvPr/>
        </p:nvCxnSpPr>
        <p:spPr>
          <a:xfrm>
            <a:off x="500063" y="1927215"/>
            <a:ext cx="8143875" cy="1587"/>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p:transition>
    <p:strips dir="ld"/>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14313" y="928670"/>
            <a:ext cx="8615362" cy="928705"/>
          </a:xfrm>
          <a:ln>
            <a:solidFill>
              <a:schemeClr val="bg1"/>
            </a:solidFill>
          </a:ln>
        </p:spPr>
        <p:txBody>
          <a:bodyPr>
            <a:normAutofit fontScale="90000"/>
          </a:bodyPr>
          <a:lstStyle/>
          <a:p>
            <a:pPr algn="just" rtl="1" eaLnBrk="1" fontAlgn="auto" hangingPunct="1">
              <a:spcAft>
                <a:spcPts val="0"/>
              </a:spcAft>
              <a:defRPr/>
            </a:pPr>
            <a:r>
              <a:rPr lang="fa-IR" sz="2800" b="1" dirty="0" smtClean="0">
                <a:solidFill>
                  <a:schemeClr val="tx2">
                    <a:satMod val="130000"/>
                  </a:schemeClr>
                </a:solidFill>
                <a:cs typeface="B Nazanin" pitchFamily="2" charset="-78"/>
              </a:rPr>
              <a:t>در صورت امکان از خودرو خارج نشوید ولی اگر به دلایلی از جمله حریق مجبور به ترک خودرو هستید،</a:t>
            </a:r>
            <a:r>
              <a:rPr lang="en-US" sz="2800" b="1" dirty="0" smtClean="0">
                <a:solidFill>
                  <a:schemeClr val="tx2">
                    <a:satMod val="130000"/>
                  </a:schemeClr>
                </a:solidFill>
                <a:cs typeface="B Nazanin" pitchFamily="2" charset="-78"/>
              </a:rPr>
              <a:t> </a:t>
            </a:r>
            <a:r>
              <a:rPr lang="fa-IR" sz="2800" b="1" dirty="0" smtClean="0">
                <a:solidFill>
                  <a:schemeClr val="tx2">
                    <a:satMod val="130000"/>
                  </a:schemeClr>
                </a:solidFill>
                <a:cs typeface="B Nazanin" pitchFamily="2" charset="-78"/>
              </a:rPr>
              <a:t>بصورت زیر از خودرو خارج شوید.</a:t>
            </a:r>
            <a:endParaRPr lang="en-US" sz="2800" b="1" dirty="0" smtClean="0">
              <a:solidFill>
                <a:schemeClr val="tx2">
                  <a:satMod val="130000"/>
                </a:schemeClr>
              </a:solidFill>
              <a:cs typeface="B Nazanin" pitchFamily="2" charset="-78"/>
            </a:endParaRPr>
          </a:p>
        </p:txBody>
      </p:sp>
      <p:pic>
        <p:nvPicPr>
          <p:cNvPr id="356355" name="Picture 3" descr="1"/>
          <p:cNvPicPr>
            <a:picLocks noChangeAspect="1" noChangeArrowheads="1"/>
          </p:cNvPicPr>
          <p:nvPr/>
        </p:nvPicPr>
        <p:blipFill>
          <a:blip r:embed="rId2" cstate="print"/>
          <a:srcRect/>
          <a:stretch>
            <a:fillRect/>
          </a:stretch>
        </p:blipFill>
        <p:spPr bwMode="auto">
          <a:xfrm>
            <a:off x="28575" y="1928813"/>
            <a:ext cx="9072563" cy="4900612"/>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356355"/>
                                        </p:tgtEl>
                                        <p:attrNameLst>
                                          <p:attrName>style.visibility</p:attrName>
                                        </p:attrNameLst>
                                      </p:cBhvr>
                                      <p:to>
                                        <p:strVal val="visible"/>
                                      </p:to>
                                    </p:set>
                                    <p:anim calcmode="lin" valueType="num">
                                      <p:cBhvr additive="base">
                                        <p:cTn id="7" dur="500" fill="hold"/>
                                        <p:tgtEl>
                                          <p:spTgt spid="356355"/>
                                        </p:tgtEl>
                                        <p:attrNameLst>
                                          <p:attrName>ppt_x</p:attrName>
                                        </p:attrNameLst>
                                      </p:cBhvr>
                                      <p:tavLst>
                                        <p:tav tm="0">
                                          <p:val>
                                            <p:strVal val="0-#ppt_w/2"/>
                                          </p:val>
                                        </p:tav>
                                        <p:tav tm="100000">
                                          <p:val>
                                            <p:strVal val="#ppt_x"/>
                                          </p:val>
                                        </p:tav>
                                      </p:tavLst>
                                    </p:anim>
                                    <p:anim calcmode="lin" valueType="num">
                                      <p:cBhvr additive="base">
                                        <p:cTn id="8" dur="500" fill="hold"/>
                                        <p:tgtEl>
                                          <p:spTgt spid="35635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2"/>
          <p:cNvPicPr>
            <a:picLocks noChangeAspect="1" noChangeArrowheads="1"/>
          </p:cNvPicPr>
          <p:nvPr/>
        </p:nvPicPr>
        <p:blipFill>
          <a:blip r:embed="rId2" cstate="print"/>
          <a:srcRect/>
          <a:stretch>
            <a:fillRect/>
          </a:stretch>
        </p:blipFill>
        <p:spPr bwMode="auto">
          <a:xfrm>
            <a:off x="4572000" y="0"/>
            <a:ext cx="4572000" cy="6858000"/>
          </a:xfrm>
          <a:prstGeom prst="rect">
            <a:avLst/>
          </a:prstGeom>
          <a:noFill/>
          <a:ln w="9525">
            <a:noFill/>
            <a:miter lim="800000"/>
            <a:headEnd/>
            <a:tailEnd/>
          </a:ln>
        </p:spPr>
      </p:pic>
      <p:pic>
        <p:nvPicPr>
          <p:cNvPr id="75779" name="Picture 2" descr="3"/>
          <p:cNvPicPr>
            <a:picLocks noChangeAspect="1" noChangeArrowheads="1"/>
          </p:cNvPicPr>
          <p:nvPr/>
        </p:nvPicPr>
        <p:blipFill>
          <a:blip r:embed="rId3" cstate="print"/>
          <a:srcRect/>
          <a:stretch>
            <a:fillRect/>
          </a:stretch>
        </p:blipFill>
        <p:spPr bwMode="auto">
          <a:xfrm>
            <a:off x="0" y="0"/>
            <a:ext cx="4572000" cy="6858000"/>
          </a:xfrm>
          <a:prstGeom prst="rect">
            <a:avLst/>
          </a:prstGeom>
          <a:noFill/>
          <a:ln w="9525">
            <a:noFill/>
            <a:miter lim="800000"/>
            <a:headEnd/>
            <a:tailEnd/>
          </a:ln>
        </p:spPr>
      </p:pic>
    </p:spTree>
  </p:cSld>
  <p:clrMapOvr>
    <a:masterClrMapping/>
  </p:clrMapOvr>
  <p:transition>
    <p:spli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1" name="Rectangle 3"/>
          <p:cNvSpPr>
            <a:spLocks noGrp="1" noChangeArrowheads="1"/>
          </p:cNvSpPr>
          <p:nvPr>
            <p:ph idx="1"/>
          </p:nvPr>
        </p:nvSpPr>
        <p:spPr>
          <a:xfrm>
            <a:off x="428596" y="785794"/>
            <a:ext cx="8429684" cy="1285884"/>
          </a:xfrm>
          <a:solidFill>
            <a:schemeClr val="tx2">
              <a:lumMod val="40000"/>
              <a:lumOff val="60000"/>
            </a:schemeClr>
          </a:solidFill>
          <a:extLst>
            <a:ext uri="{91240B29-F687-4F45-9708-019B960494DF}"/>
          </a:extLst>
        </p:spPr>
        <p:txBody>
          <a:bodyPr rtlCol="0">
            <a:noAutofit/>
          </a:bodyPr>
          <a:lstStyle/>
          <a:p>
            <a:pPr marL="365760" indent="-283464" algn="ctr" rtl="1" eaLnBrk="1" fontAlgn="auto" hangingPunct="1">
              <a:lnSpc>
                <a:spcPct val="80000"/>
              </a:lnSpc>
              <a:spcAft>
                <a:spcPts val="0"/>
              </a:spcAft>
              <a:buFont typeface="Wingdings" pitchFamily="2" charset="2"/>
              <a:buNone/>
              <a:defRPr/>
            </a:pPr>
            <a:endParaRPr lang="fa-IR" sz="1800" b="1" dirty="0" smtClean="0">
              <a:ln>
                <a:solidFill>
                  <a:schemeClr val="accent6">
                    <a:lumMod val="50000"/>
                  </a:schemeClr>
                </a:solidFill>
              </a:ln>
              <a:solidFill>
                <a:schemeClr val="tx1">
                  <a:lumMod val="95000"/>
                  <a:lumOff val="5000"/>
                </a:schemeClr>
              </a:solidFill>
              <a:cs typeface="B Nazanin" pitchFamily="2" charset="-78"/>
            </a:endParaRPr>
          </a:p>
          <a:p>
            <a:pPr marL="365760" indent="-283464" algn="ctr" rtl="1" eaLnBrk="1" fontAlgn="auto" hangingPunct="1">
              <a:lnSpc>
                <a:spcPct val="80000"/>
              </a:lnSpc>
              <a:spcAft>
                <a:spcPts val="0"/>
              </a:spcAft>
              <a:buFont typeface="Wingdings" pitchFamily="2" charset="2"/>
              <a:buNone/>
              <a:defRPr/>
            </a:pPr>
            <a:r>
              <a:rPr lang="fa-IR" sz="3600" b="1" dirty="0" smtClean="0">
                <a:ln>
                  <a:solidFill>
                    <a:schemeClr val="accent6">
                      <a:lumMod val="50000"/>
                    </a:schemeClr>
                  </a:solidFill>
                </a:ln>
                <a:solidFill>
                  <a:schemeClr val="tx1">
                    <a:lumMod val="95000"/>
                    <a:lumOff val="5000"/>
                  </a:schemeClr>
                </a:solidFill>
                <a:cs typeface="B Nazanin" pitchFamily="2" charset="-78"/>
              </a:rPr>
              <a:t> جابجایی اجسام زیر شبکه های برق</a:t>
            </a:r>
          </a:p>
          <a:p>
            <a:pPr marL="365760" indent="-283464" algn="ctr" rtl="1" eaLnBrk="1" fontAlgn="auto" hangingPunct="1">
              <a:lnSpc>
                <a:spcPct val="80000"/>
              </a:lnSpc>
              <a:spcAft>
                <a:spcPts val="0"/>
              </a:spcAft>
              <a:buFont typeface="Wingdings" pitchFamily="2" charset="2"/>
              <a:buNone/>
              <a:defRPr/>
            </a:pPr>
            <a:r>
              <a:rPr lang="fa-IR" sz="3600" b="1" dirty="0" smtClean="0">
                <a:ln>
                  <a:solidFill>
                    <a:schemeClr val="accent6">
                      <a:lumMod val="50000"/>
                    </a:schemeClr>
                  </a:solidFill>
                </a:ln>
                <a:solidFill>
                  <a:schemeClr val="tx1">
                    <a:lumMod val="95000"/>
                    <a:lumOff val="5000"/>
                  </a:schemeClr>
                </a:solidFill>
                <a:cs typeface="B Nazanin" pitchFamily="2" charset="-78"/>
              </a:rPr>
              <a:t>بسیار خطرناک است، از این کار  پرهیز نمایید</a:t>
            </a:r>
            <a:r>
              <a:rPr lang="ar-SA" sz="3600" b="1" dirty="0" smtClean="0">
                <a:ln>
                  <a:solidFill>
                    <a:schemeClr val="accent6">
                      <a:lumMod val="50000"/>
                    </a:schemeClr>
                  </a:solidFill>
                </a:ln>
                <a:solidFill>
                  <a:schemeClr val="tx1">
                    <a:lumMod val="95000"/>
                    <a:lumOff val="5000"/>
                  </a:schemeClr>
                </a:solidFill>
                <a:cs typeface="B Nazanin" pitchFamily="2" charset="-78"/>
              </a:rPr>
              <a:t>!</a:t>
            </a:r>
            <a:endParaRPr lang="en-US" sz="3600" b="1" dirty="0" smtClean="0">
              <a:ln>
                <a:solidFill>
                  <a:schemeClr val="accent6">
                    <a:lumMod val="50000"/>
                  </a:schemeClr>
                </a:solidFill>
              </a:ln>
              <a:solidFill>
                <a:schemeClr val="tx1">
                  <a:lumMod val="95000"/>
                  <a:lumOff val="5000"/>
                </a:schemeClr>
              </a:solidFill>
              <a:cs typeface="B Nazanin" pitchFamily="2" charset="-78"/>
            </a:endParaRPr>
          </a:p>
        </p:txBody>
      </p:sp>
      <p:sp>
        <p:nvSpPr>
          <p:cNvPr id="4" name="Rectangle 3"/>
          <p:cNvSpPr txBox="1">
            <a:spLocks noChangeArrowheads="1"/>
          </p:cNvSpPr>
          <p:nvPr/>
        </p:nvSpPr>
        <p:spPr>
          <a:xfrm>
            <a:off x="500063" y="2428875"/>
            <a:ext cx="8429625" cy="3786188"/>
          </a:xfrm>
          <a:prstGeom prst="rect">
            <a:avLst/>
          </a:prstGeom>
        </p:spPr>
        <p:txBody>
          <a:bodyPr>
            <a:normAutofit/>
          </a:bodyPr>
          <a:lstStyle/>
          <a:p>
            <a:pPr marL="365760" indent="-283464" algn="just" rtl="1" fontAlgn="auto">
              <a:spcBef>
                <a:spcPts val="600"/>
              </a:spcBef>
              <a:spcAft>
                <a:spcPts val="0"/>
              </a:spcAft>
              <a:buClr>
                <a:schemeClr val="accent1"/>
              </a:buClr>
              <a:buSzPct val="80000"/>
              <a:buFont typeface="Wingdings" pitchFamily="2" charset="2"/>
              <a:buNone/>
              <a:defRPr/>
            </a:pPr>
            <a:r>
              <a:rPr lang="fa-IR" sz="3200" b="1" dirty="0">
                <a:solidFill>
                  <a:schemeClr val="tx1">
                    <a:lumMod val="95000"/>
                    <a:lumOff val="5000"/>
                  </a:schemeClr>
                </a:solidFill>
                <a:latin typeface="+mn-lt"/>
                <a:cs typeface="B Nazanin" pitchFamily="2" charset="-78"/>
              </a:rPr>
              <a:t>   چنانچه مجبور هستید در حوالی و نزدیکی خطوط هوایی برق کار نمایید، ضروری است حریم قانونی آن را رعایت نمایید</a:t>
            </a:r>
            <a:r>
              <a:rPr lang="ar-SA" sz="3200" b="1" dirty="0">
                <a:solidFill>
                  <a:schemeClr val="tx1">
                    <a:lumMod val="95000"/>
                    <a:lumOff val="5000"/>
                  </a:schemeClr>
                </a:solidFill>
                <a:latin typeface="+mn-lt"/>
                <a:cs typeface="B Nazanin" pitchFamily="2" charset="-78"/>
              </a:rPr>
              <a:t>.</a:t>
            </a:r>
            <a:r>
              <a:rPr lang="en-US" sz="3200" dirty="0">
                <a:solidFill>
                  <a:schemeClr val="tx1">
                    <a:lumMod val="95000"/>
                    <a:lumOff val="5000"/>
                  </a:schemeClr>
                </a:solidFill>
                <a:latin typeface="+mn-lt"/>
                <a:cs typeface="B Nazanin" pitchFamily="2" charset="-78"/>
              </a:rPr>
              <a:t> </a:t>
            </a:r>
            <a:r>
              <a:rPr lang="fa-IR" sz="3200" b="1" dirty="0">
                <a:solidFill>
                  <a:schemeClr val="tx1">
                    <a:lumMod val="95000"/>
                    <a:lumOff val="5000"/>
                  </a:schemeClr>
                </a:solidFill>
                <a:latin typeface="+mn-lt"/>
                <a:cs typeface="B Nazanin" pitchFamily="2" charset="-78"/>
              </a:rPr>
              <a:t>خودروی سنگین یا جرثقیل را قبل از شروع کار بصورت مطمئن و صحیح ارت نمایید.</a:t>
            </a:r>
            <a:r>
              <a:rPr lang="ar-SA" sz="3200" b="1" dirty="0">
                <a:solidFill>
                  <a:schemeClr val="tx1">
                    <a:lumMod val="95000"/>
                    <a:lumOff val="5000"/>
                  </a:schemeClr>
                </a:solidFill>
                <a:latin typeface="+mn-lt"/>
                <a:cs typeface="B Nazanin" pitchFamily="2" charset="-78"/>
              </a:rPr>
              <a:t> </a:t>
            </a:r>
            <a:r>
              <a:rPr lang="fa-IR" sz="3200" b="1" dirty="0">
                <a:solidFill>
                  <a:schemeClr val="tx1">
                    <a:lumMod val="95000"/>
                    <a:lumOff val="5000"/>
                  </a:schemeClr>
                </a:solidFill>
                <a:latin typeface="+mn-lt"/>
                <a:cs typeface="B Nazanin" pitchFamily="2" charset="-78"/>
              </a:rPr>
              <a:t>اپراتور جرثقیل باید از تجهیزات حفاظت فردی مناسب استفاده نماید. به ارتفاع خودروی سنگین وتجهیزاتی که بر روی آن نصب شده یا حمل میگردد توجه داشته باشید.</a:t>
            </a:r>
            <a:endParaRPr lang="en-US" sz="3200" b="1" dirty="0">
              <a:solidFill>
                <a:schemeClr val="tx1">
                  <a:lumMod val="95000"/>
                  <a:lumOff val="5000"/>
                </a:schemeClr>
              </a:solidFill>
              <a:latin typeface="+mn-lt"/>
              <a:cs typeface="B Nazanin" pitchFamily="2" charset="-78"/>
            </a:endParaRPr>
          </a:p>
        </p:txBody>
      </p:sp>
    </p:spTree>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righ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C:\Documents and Settings\2758\Desktop\index.jpg"/>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transition>
    <p:wedg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9" name="Picture 5"/>
          <p:cNvPicPr>
            <a:picLocks noChangeAspect="1" noChangeArrowheads="1"/>
          </p:cNvPicPr>
          <p:nvPr/>
        </p:nvPicPr>
        <p:blipFill>
          <a:blip r:embed="rId2" cstate="print"/>
          <a:srcRect/>
          <a:stretch>
            <a:fillRect/>
          </a:stretch>
        </p:blipFill>
        <p:spPr bwMode="auto">
          <a:xfrm>
            <a:off x="0" y="2500313"/>
            <a:ext cx="9144000" cy="4357687"/>
          </a:xfrm>
          <a:prstGeom prst="rect">
            <a:avLst/>
          </a:prstGeom>
          <a:noFill/>
          <a:ln w="9525">
            <a:noFill/>
            <a:miter lim="800000"/>
            <a:headEnd/>
            <a:tailEnd/>
          </a:ln>
        </p:spPr>
      </p:pic>
      <p:sp>
        <p:nvSpPr>
          <p:cNvPr id="359431" name="Text Box 7"/>
          <p:cNvSpPr txBox="1">
            <a:spLocks noChangeArrowheads="1"/>
          </p:cNvSpPr>
          <p:nvPr/>
        </p:nvSpPr>
        <p:spPr bwMode="auto">
          <a:xfrm>
            <a:off x="500063" y="857231"/>
            <a:ext cx="8358187" cy="1815882"/>
          </a:xfrm>
          <a:prstGeom prst="rect">
            <a:avLst/>
          </a:prstGeom>
          <a:noFill/>
          <a:ln w="9525">
            <a:noFill/>
            <a:miter lim="800000"/>
            <a:headEnd/>
            <a:tailEnd/>
          </a:ln>
          <a:effectLst/>
        </p:spPr>
        <p:txBody>
          <a:bodyPr wrap="square">
            <a:spAutoFit/>
          </a:bodyPr>
          <a:lstStyle/>
          <a:p>
            <a:pPr algn="just" rtl="1" fontAlgn="auto">
              <a:spcBef>
                <a:spcPct val="50000"/>
              </a:spcBef>
              <a:spcAft>
                <a:spcPts val="0"/>
              </a:spcAft>
              <a:defRPr/>
            </a:pPr>
            <a:r>
              <a:rPr lang="fa-IR" sz="2400" b="1" dirty="0">
                <a:solidFill>
                  <a:schemeClr val="tx1">
                    <a:lumMod val="95000"/>
                    <a:lumOff val="5000"/>
                  </a:schemeClr>
                </a:solidFill>
                <a:latin typeface="+mn-lt"/>
                <a:cs typeface="B Nazanin" pitchFamily="2" charset="-78"/>
              </a:rPr>
              <a:t>خودروی سنگین یا جرثقیل را قبل از کار بصورت صحیح ارت نمایید.</a:t>
            </a:r>
          </a:p>
          <a:p>
            <a:pPr algn="just" rtl="1" fontAlgn="auto">
              <a:spcBef>
                <a:spcPct val="50000"/>
              </a:spcBef>
              <a:spcAft>
                <a:spcPts val="0"/>
              </a:spcAft>
              <a:defRPr/>
            </a:pPr>
            <a:r>
              <a:rPr lang="fa-IR" sz="2400" dirty="0">
                <a:solidFill>
                  <a:schemeClr val="tx1">
                    <a:lumMod val="95000"/>
                    <a:lumOff val="5000"/>
                  </a:schemeClr>
                </a:solidFill>
                <a:latin typeface="+mn-lt"/>
                <a:cs typeface="B Nazanin" pitchFamily="2" charset="-78"/>
              </a:rPr>
              <a:t>چنانچه باکس کنترل جرثقیل در کنار قرار داشته و اپراتور مجبور است در کنار جرثقیل، روی زمین مستقر شود، بایستی از فرش عایق متناسب با ولتاژ شبکه بعنوان زیرپایی استفاده نماید.</a:t>
            </a:r>
            <a:endParaRPr lang="en-US" sz="2400" dirty="0">
              <a:solidFill>
                <a:schemeClr val="tx1">
                  <a:lumMod val="95000"/>
                  <a:lumOff val="5000"/>
                </a:schemeClr>
              </a:solidFill>
              <a:latin typeface="+mn-lt"/>
              <a:cs typeface="B Nazanin" pitchFamily="2" charset="-78"/>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35942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3" name="Rectangle 5"/>
          <p:cNvSpPr>
            <a:spLocks noChangeArrowheads="1"/>
          </p:cNvSpPr>
          <p:nvPr/>
        </p:nvSpPr>
        <p:spPr bwMode="auto">
          <a:xfrm>
            <a:off x="642910" y="571480"/>
            <a:ext cx="7715304" cy="5929354"/>
          </a:xfrm>
          <a:prstGeom prst="rect">
            <a:avLst/>
          </a:prstGeom>
          <a:noFill/>
          <a:ln w="9525">
            <a:noFill/>
            <a:miter lim="800000"/>
            <a:headEnd/>
            <a:tailEnd/>
          </a:ln>
          <a:effectLst/>
        </p:spPr>
        <p:txBody>
          <a:bodyPr anchor="ctr"/>
          <a:lstStyle/>
          <a:p>
            <a:pPr algn="ctr" rtl="1" fontAlgn="auto">
              <a:spcBef>
                <a:spcPts val="0"/>
              </a:spcBef>
              <a:spcAft>
                <a:spcPts val="0"/>
              </a:spcAft>
              <a:defRPr/>
            </a:pPr>
            <a:r>
              <a:rPr lang="ar-SA" sz="4400" b="1" u="sng" dirty="0">
                <a:ln w="12700">
                  <a:solidFill>
                    <a:schemeClr val="tx1"/>
                  </a:solidFill>
                  <a:prstDash val="solid"/>
                </a:ln>
                <a:solidFill>
                  <a:schemeClr val="bg1">
                    <a:lumMod val="75000"/>
                  </a:schemeClr>
                </a:solidFill>
                <a:effectLst>
                  <a:outerShdw blurRad="50800" dist="38100" dir="2700000" algn="tl" rotWithShape="0">
                    <a:prstClr val="black">
                      <a:alpha val="40000"/>
                    </a:prstClr>
                  </a:outerShdw>
                </a:effectLst>
                <a:cs typeface="B Nazanin" pitchFamily="2" charset="-78"/>
              </a:rPr>
              <a:t>مواردی مشاهده شده كه</a:t>
            </a:r>
            <a:r>
              <a:rPr lang="fa-IR" sz="4400" b="1" u="sng" dirty="0">
                <a:ln w="12700">
                  <a:solidFill>
                    <a:schemeClr val="tx1"/>
                  </a:solidFill>
                  <a:prstDash val="solid"/>
                </a:ln>
                <a:solidFill>
                  <a:schemeClr val="bg1">
                    <a:lumMod val="75000"/>
                  </a:schemeClr>
                </a:solidFill>
                <a:effectLst>
                  <a:outerShdw blurRad="50800" dist="38100" dir="2700000" algn="tl" rotWithShape="0">
                    <a:prstClr val="black">
                      <a:alpha val="40000"/>
                    </a:prstClr>
                  </a:outerShdw>
                </a:effectLst>
                <a:cs typeface="B Nazanin" pitchFamily="2" charset="-78"/>
              </a:rPr>
              <a:t>:</a:t>
            </a:r>
          </a:p>
          <a:p>
            <a:pPr algn="just" rtl="1" fontAlgn="auto">
              <a:spcBef>
                <a:spcPts val="0"/>
              </a:spcBef>
              <a:spcAft>
                <a:spcPts val="0"/>
              </a:spcAft>
              <a:defRPr/>
            </a:pPr>
            <a:endParaRPr lang="fa-IR" sz="5400" b="1" u="sng" dirty="0">
              <a:ln w="12700">
                <a:solidFill>
                  <a:schemeClr val="tx1"/>
                </a:solidFill>
                <a:prstDash val="solid"/>
              </a:ln>
              <a:solidFill>
                <a:schemeClr val="bg2">
                  <a:lumMod val="75000"/>
                </a:schemeClr>
              </a:solidFill>
              <a:effectLst>
                <a:outerShdw blurRad="50800" dist="38100" dir="2700000" algn="tl" rotWithShape="0">
                  <a:prstClr val="black">
                    <a:alpha val="40000"/>
                  </a:prstClr>
                </a:outerShdw>
              </a:effectLst>
              <a:cs typeface="B Nazanin" pitchFamily="2" charset="-78"/>
            </a:endParaRPr>
          </a:p>
          <a:p>
            <a:pPr algn="just" rtl="1" fontAlgn="auto">
              <a:spcBef>
                <a:spcPts val="0"/>
              </a:spcBef>
              <a:spcAft>
                <a:spcPts val="0"/>
              </a:spcAft>
              <a:defRPr/>
            </a:pPr>
            <a:r>
              <a:rPr lang="ar-SA" sz="4400" b="1" dirty="0">
                <a:ln w="12700">
                  <a:solidFill>
                    <a:schemeClr val="tx1"/>
                  </a:solidFill>
                  <a:prstDash val="solid"/>
                </a:ln>
                <a:solidFill>
                  <a:srgbClr val="00B050"/>
                </a:solidFill>
                <a:effectLst>
                  <a:outerShdw blurRad="50800" dist="38100" dir="2700000" algn="tl" rotWithShape="0">
                    <a:prstClr val="black">
                      <a:alpha val="40000"/>
                    </a:prstClr>
                  </a:outerShdw>
                </a:effectLst>
                <a:cs typeface="B Nazanin" pitchFamily="2" charset="-78"/>
              </a:rPr>
              <a:t>رانندگان کاميون در زير خطوط نگه داشته و هنگام پرتاب سيم بكسل به طرف ديگر کاميون به منظور</a:t>
            </a:r>
            <a:r>
              <a:rPr lang="fa-IR" sz="4400" b="1" dirty="0">
                <a:ln w="12700">
                  <a:solidFill>
                    <a:schemeClr val="tx1"/>
                  </a:solidFill>
                  <a:prstDash val="solid"/>
                </a:ln>
                <a:solidFill>
                  <a:srgbClr val="00B050"/>
                </a:solidFill>
                <a:effectLst>
                  <a:outerShdw blurRad="50800" dist="38100" dir="2700000" algn="tl" rotWithShape="0">
                    <a:prstClr val="black">
                      <a:alpha val="40000"/>
                    </a:prstClr>
                  </a:outerShdw>
                </a:effectLst>
                <a:cs typeface="B Nazanin" pitchFamily="2" charset="-78"/>
              </a:rPr>
              <a:t> بستن</a:t>
            </a:r>
            <a:r>
              <a:rPr lang="ar-SA" sz="4400" b="1" dirty="0">
                <a:ln w="12700">
                  <a:solidFill>
                    <a:schemeClr val="tx1"/>
                  </a:solidFill>
                  <a:prstDash val="solid"/>
                </a:ln>
                <a:solidFill>
                  <a:srgbClr val="00B050"/>
                </a:solidFill>
                <a:effectLst>
                  <a:outerShdw blurRad="50800" dist="38100" dir="2700000" algn="tl" rotWithShape="0">
                    <a:prstClr val="black">
                      <a:alpha val="40000"/>
                    </a:prstClr>
                  </a:outerShdw>
                </a:effectLst>
                <a:cs typeface="B Nazanin" pitchFamily="2" charset="-78"/>
              </a:rPr>
              <a:t> </a:t>
            </a:r>
            <a:r>
              <a:rPr lang="fa-IR" sz="4400" b="1" dirty="0">
                <a:ln w="12700">
                  <a:solidFill>
                    <a:schemeClr val="tx1"/>
                  </a:solidFill>
                  <a:prstDash val="solid"/>
                </a:ln>
                <a:solidFill>
                  <a:srgbClr val="00B050"/>
                </a:solidFill>
                <a:effectLst>
                  <a:outerShdw blurRad="50800" dist="38100" dir="2700000" algn="tl" rotWithShape="0">
                    <a:prstClr val="black">
                      <a:alpha val="40000"/>
                    </a:prstClr>
                  </a:outerShdw>
                </a:effectLst>
                <a:cs typeface="B Nazanin" pitchFamily="2" charset="-78"/>
              </a:rPr>
              <a:t>بار</a:t>
            </a:r>
            <a:r>
              <a:rPr lang="ar-SA" sz="4400" b="1" dirty="0">
                <a:ln w="12700">
                  <a:solidFill>
                    <a:schemeClr val="tx1"/>
                  </a:solidFill>
                  <a:prstDash val="solid"/>
                </a:ln>
                <a:solidFill>
                  <a:srgbClr val="00B050"/>
                </a:solidFill>
                <a:effectLst>
                  <a:outerShdw blurRad="50800" dist="38100" dir="2700000" algn="tl" rotWithShape="0">
                    <a:prstClr val="black">
                      <a:alpha val="40000"/>
                    </a:prstClr>
                  </a:outerShdw>
                </a:effectLst>
                <a:cs typeface="B Nazanin" pitchFamily="2" charset="-78"/>
              </a:rPr>
              <a:t>، با خطوط برق برخورد نموده و حادثه به دنبال داشته است</a:t>
            </a:r>
            <a:r>
              <a:rPr lang="fa-IR" sz="4400" b="1" dirty="0">
                <a:ln w="12700">
                  <a:solidFill>
                    <a:schemeClr val="tx1"/>
                  </a:solidFill>
                  <a:prstDash val="solid"/>
                </a:ln>
                <a:solidFill>
                  <a:srgbClr val="00B050"/>
                </a:solidFill>
                <a:effectLst>
                  <a:outerShdw blurRad="50800" dist="38100" dir="2700000" algn="tl" rotWithShape="0">
                    <a:prstClr val="black">
                      <a:alpha val="40000"/>
                    </a:prstClr>
                  </a:outerShdw>
                </a:effectLst>
                <a:cs typeface="B Nazanin" pitchFamily="2" charset="-78"/>
              </a:rPr>
              <a:t>.</a:t>
            </a:r>
            <a:r>
              <a:rPr lang="en-US" sz="4400" b="1" dirty="0">
                <a:ln w="12700">
                  <a:solidFill>
                    <a:schemeClr val="tx1"/>
                  </a:solidFill>
                  <a:prstDash val="solid"/>
                </a:ln>
                <a:solidFill>
                  <a:srgbClr val="00B050"/>
                </a:solidFill>
                <a:effectLst>
                  <a:outerShdw blurRad="50800" dist="38100" dir="2700000" algn="tl" rotWithShape="0">
                    <a:prstClr val="black">
                      <a:alpha val="40000"/>
                    </a:prstClr>
                  </a:outerShdw>
                </a:effectLst>
                <a:cs typeface="B Nazanin" pitchFamily="2" charset="-78"/>
              </a:rPr>
              <a:t> </a:t>
            </a:r>
          </a:p>
        </p:txBody>
      </p:sp>
    </p:spTree>
  </p:cSld>
  <p:clrMapOvr>
    <a:masterClrMapping/>
  </p:clrMapOvr>
  <p:transition>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9733">
                                            <p:txEl>
                                              <p:pRg st="0" end="0"/>
                                            </p:txEl>
                                          </p:spTgt>
                                        </p:tgtEl>
                                        <p:attrNameLst>
                                          <p:attrName>style.visibility</p:attrName>
                                        </p:attrNameLst>
                                      </p:cBhvr>
                                      <p:to>
                                        <p:strVal val="visible"/>
                                      </p:to>
                                    </p:set>
                                    <p:animEffect transition="in" filter="wipe(right)">
                                      <p:cBhvr>
                                        <p:cTn id="7" dur="500"/>
                                        <p:tgtEl>
                                          <p:spTgt spid="329733">
                                            <p:txEl>
                                              <p:pRg st="0" end="0"/>
                                            </p:txEl>
                                          </p:spTgt>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29733">
                                            <p:txEl>
                                              <p:pRg st="2" end="2"/>
                                            </p:txEl>
                                          </p:spTgt>
                                        </p:tgtEl>
                                        <p:attrNameLst>
                                          <p:attrName>style.visibility</p:attrName>
                                        </p:attrNameLst>
                                      </p:cBhvr>
                                      <p:to>
                                        <p:strVal val="visible"/>
                                      </p:to>
                                    </p:set>
                                    <p:animEffect transition="in" filter="wipe(right)">
                                      <p:cBhvr>
                                        <p:cTn id="10" dur="500"/>
                                        <p:tgtEl>
                                          <p:spTgt spid="3297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3" grpId="0" build="allAtOnce"/>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1546"/>
            <a:ext cx="8229600" cy="500066"/>
          </a:xfrm>
        </p:spPr>
        <p:txBody>
          <a:bodyPr>
            <a:noAutofit/>
          </a:bodyPr>
          <a:lstStyle/>
          <a:p>
            <a:pPr lvl="0"/>
            <a:r>
              <a:rPr lang="ar-SA" sz="3200" b="1" dirty="0" smtClean="0">
                <a:cs typeface="B Nazanin" pitchFamily="2" charset="-78"/>
              </a:rPr>
              <a:t>آبیاری های خطرناک در مجاورت </a:t>
            </a:r>
            <a:r>
              <a:rPr lang="fa-IR" sz="3200" b="1" dirty="0" smtClean="0">
                <a:cs typeface="B Nazanin" pitchFamily="2" charset="-78"/>
              </a:rPr>
              <a:t>شبکه های برق</a:t>
            </a:r>
            <a:r>
              <a:rPr lang="en-US" sz="3200" b="1" dirty="0" smtClean="0">
                <a:cs typeface="B Nazanin" pitchFamily="2" charset="-78"/>
              </a:rPr>
              <a:t/>
            </a:r>
            <a:br>
              <a:rPr lang="en-US" sz="3200" b="1" dirty="0" smtClean="0">
                <a:cs typeface="B Nazanin" pitchFamily="2" charset="-78"/>
              </a:rPr>
            </a:br>
            <a:endParaRPr lang="en-US" sz="3200" b="1" dirty="0">
              <a:cs typeface="B Nazanin" pitchFamily="2" charset="-78"/>
            </a:endParaRPr>
          </a:p>
        </p:txBody>
      </p:sp>
      <p:sp>
        <p:nvSpPr>
          <p:cNvPr id="3" name="Content Placeholder 2"/>
          <p:cNvSpPr>
            <a:spLocks noGrp="1"/>
          </p:cNvSpPr>
          <p:nvPr>
            <p:ph idx="1"/>
          </p:nvPr>
        </p:nvSpPr>
        <p:spPr/>
        <p:txBody>
          <a:bodyPr>
            <a:normAutofit fontScale="85000" lnSpcReduction="10000"/>
          </a:bodyPr>
          <a:lstStyle/>
          <a:p>
            <a:pPr algn="r" rtl="1"/>
            <a:r>
              <a:rPr lang="en-US" dirty="0" smtClean="0">
                <a:cs typeface="B Nazanin" pitchFamily="2" charset="-78"/>
              </a:rPr>
              <a:t> </a:t>
            </a:r>
            <a:r>
              <a:rPr lang="ar-SA" dirty="0" smtClean="0">
                <a:cs typeface="B Nazanin" pitchFamily="2" charset="-78"/>
              </a:rPr>
              <a:t>اغلب آبیاری  اتوماتیک و سنتی فضای سبز در مجاورت </a:t>
            </a:r>
            <a:r>
              <a:rPr lang="fa-IR" dirty="0" smtClean="0">
                <a:cs typeface="B Nazanin" pitchFamily="2" charset="-78"/>
              </a:rPr>
              <a:t>شبکه های برق</a:t>
            </a:r>
            <a:r>
              <a:rPr lang="ar-SA" dirty="0" smtClean="0">
                <a:cs typeface="B Nazanin" pitchFamily="2" charset="-78"/>
              </a:rPr>
              <a:t> </a:t>
            </a:r>
            <a:r>
              <a:rPr lang="ar-SA" dirty="0" smtClean="0">
                <a:cs typeface="B Nazanin" pitchFamily="2" charset="-78"/>
              </a:rPr>
              <a:t>و دکل های برق </a:t>
            </a:r>
            <a:r>
              <a:rPr lang="fa-IR" dirty="0" smtClean="0">
                <a:cs typeface="B Nazanin" pitchFamily="2" charset="-78"/>
              </a:rPr>
              <a:t>در زمینهای کشاورزی</a:t>
            </a:r>
            <a:r>
              <a:rPr lang="ar-SA" dirty="0" smtClean="0">
                <a:cs typeface="B Nazanin" pitchFamily="2" charset="-78"/>
              </a:rPr>
              <a:t> </a:t>
            </a:r>
            <a:r>
              <a:rPr lang="ar-SA" dirty="0" smtClean="0">
                <a:cs typeface="B Nazanin" pitchFamily="2" charset="-78"/>
              </a:rPr>
              <a:t>بدون نظارت کارشناسان برق است. سیم های </a:t>
            </a:r>
            <a:r>
              <a:rPr lang="fa-IR" dirty="0" smtClean="0">
                <a:cs typeface="B Nazanin" pitchFamily="2" charset="-78"/>
              </a:rPr>
              <a:t>برقدار موجود </a:t>
            </a:r>
            <a:r>
              <a:rPr lang="ar-SA" dirty="0" smtClean="0">
                <a:cs typeface="B Nazanin" pitchFamily="2" charset="-78"/>
              </a:rPr>
              <a:t>در </a:t>
            </a:r>
            <a:r>
              <a:rPr lang="fa-IR" dirty="0" smtClean="0">
                <a:cs typeface="B Nazanin" pitchFamily="2" charset="-78"/>
              </a:rPr>
              <a:t>زمین های کشاورزی</a:t>
            </a:r>
            <a:r>
              <a:rPr lang="ar-SA" dirty="0" smtClean="0">
                <a:cs typeface="B Nazanin" pitchFamily="2" charset="-78"/>
              </a:rPr>
              <a:t> </a:t>
            </a:r>
            <a:r>
              <a:rPr lang="ar-SA" dirty="0" smtClean="0">
                <a:cs typeface="B Nazanin" pitchFamily="2" charset="-78"/>
              </a:rPr>
              <a:t>به انضمام دکل ها، جعبه فیوزها، شبکه های انتقال برق و پست های برق، دائماً در تیررس آبیاری اتوماتیک و فواره ای </a:t>
            </a:r>
            <a:r>
              <a:rPr lang="ar-SA" dirty="0" smtClean="0">
                <a:cs typeface="B Nazanin" pitchFamily="2" charset="-78"/>
              </a:rPr>
              <a:t>هستند</a:t>
            </a:r>
            <a:r>
              <a:rPr lang="ar-SA" dirty="0" smtClean="0">
                <a:cs typeface="B Nazanin" pitchFamily="2" charset="-78"/>
              </a:rPr>
              <a:t>. سرانجام این روش آبیاری در مجاورت رشته سیم های برق خطرناک است.</a:t>
            </a:r>
            <a:endParaRPr lang="en-US" dirty="0" smtClean="0">
              <a:cs typeface="B Nazanin" pitchFamily="2" charset="-78"/>
            </a:endParaRPr>
          </a:p>
          <a:p>
            <a:pPr algn="r" rtl="1"/>
            <a:r>
              <a:rPr lang="ar-SA" dirty="0" smtClean="0">
                <a:cs typeface="B Nazanin" pitchFamily="2" charset="-78"/>
              </a:rPr>
              <a:t>رطوبت </a:t>
            </a:r>
            <a:r>
              <a:rPr lang="ar-SA" dirty="0" smtClean="0">
                <a:cs typeface="B Nazanin" pitchFamily="2" charset="-78"/>
              </a:rPr>
              <a:t>های حاصله از فواره ها و شبکه های آبرسانی و خیس بودن زمین در مجاورت </a:t>
            </a:r>
            <a:r>
              <a:rPr lang="fa-IR" dirty="0" smtClean="0">
                <a:cs typeface="B Nazanin" pitchFamily="2" charset="-78"/>
              </a:rPr>
              <a:t>شبکه های برقدار ،</a:t>
            </a:r>
            <a:r>
              <a:rPr lang="ar-SA" dirty="0" smtClean="0">
                <a:cs typeface="B Nazanin" pitchFamily="2" charset="-78"/>
              </a:rPr>
              <a:t> </a:t>
            </a:r>
            <a:r>
              <a:rPr lang="ar-SA" dirty="0" smtClean="0">
                <a:cs typeface="B Nazanin" pitchFamily="2" charset="-78"/>
              </a:rPr>
              <a:t>می تواند جریان برق را به زمین و اطراف انتقال دهد.این بی توجهی قطعاً باعث یک تراژدی غم انگیز و خطرناک خواهد شد و جان </a:t>
            </a:r>
            <a:r>
              <a:rPr lang="fa-IR" dirty="0" smtClean="0">
                <a:cs typeface="B Nazanin" pitchFamily="2" charset="-78"/>
              </a:rPr>
              <a:t>کشاورزان</a:t>
            </a:r>
            <a:r>
              <a:rPr lang="ar-SA" dirty="0" smtClean="0">
                <a:cs typeface="B Nazanin" pitchFamily="2" charset="-78"/>
              </a:rPr>
              <a:t> </a:t>
            </a:r>
            <a:r>
              <a:rPr lang="ar-SA" dirty="0" smtClean="0">
                <a:cs typeface="B Nazanin" pitchFamily="2" charset="-78"/>
              </a:rPr>
              <a:t>را به طوری جدی به خطر می اندازد.</a:t>
            </a:r>
            <a:endParaRPr lang="en-US" dirty="0" smtClean="0">
              <a:cs typeface="B Nazanin" pitchFamily="2" charset="-78"/>
            </a:endParaRPr>
          </a:p>
          <a:p>
            <a:pPr algn="r" rtl="1">
              <a:buNone/>
            </a:pPr>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Documents and Settings\2758\Desktop\barani.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2984"/>
            <a:ext cx="8229600" cy="357190"/>
          </a:xfrm>
        </p:spPr>
        <p:txBody>
          <a:bodyPr>
            <a:noAutofit/>
          </a:bodyPr>
          <a:lstStyle/>
          <a:p>
            <a:r>
              <a:rPr lang="ar-SA" sz="3200" b="1" dirty="0" smtClean="0">
                <a:cs typeface="B Nazanin" pitchFamily="2" charset="-78"/>
              </a:rPr>
              <a:t>تراژدی غم انگیز در پارک ها و معابر عمومی</a:t>
            </a:r>
            <a:r>
              <a:rPr lang="en-US" sz="3200" b="1" dirty="0" smtClean="0">
                <a:cs typeface="B Nazanin" pitchFamily="2" charset="-78"/>
              </a:rPr>
              <a:t/>
            </a:r>
            <a:br>
              <a:rPr lang="en-US" sz="3200" b="1" dirty="0" smtClean="0">
                <a:cs typeface="B Nazanin" pitchFamily="2" charset="-78"/>
              </a:rPr>
            </a:br>
            <a:endParaRPr lang="en-US" sz="3200" b="1" dirty="0">
              <a:cs typeface="B Nazanin" pitchFamily="2" charset="-78"/>
            </a:endParaRPr>
          </a:p>
        </p:txBody>
      </p:sp>
      <p:sp>
        <p:nvSpPr>
          <p:cNvPr id="3" name="Content Placeholder 2"/>
          <p:cNvSpPr>
            <a:spLocks noGrp="1"/>
          </p:cNvSpPr>
          <p:nvPr>
            <p:ph idx="1"/>
          </p:nvPr>
        </p:nvSpPr>
        <p:spPr/>
        <p:txBody>
          <a:bodyPr>
            <a:normAutofit fontScale="77500" lnSpcReduction="20000"/>
          </a:bodyPr>
          <a:lstStyle/>
          <a:p>
            <a:pPr algn="r" rtl="1"/>
            <a:r>
              <a:rPr lang="fa-IR" dirty="0" smtClean="0">
                <a:cs typeface="B Nazanin" pitchFamily="2" charset="-78"/>
              </a:rPr>
              <a:t> </a:t>
            </a:r>
            <a:r>
              <a:rPr lang="ar-SA" dirty="0" smtClean="0">
                <a:cs typeface="B Nazanin" pitchFamily="2" charset="-78"/>
              </a:rPr>
              <a:t>وقتی از کنار سیم های برق درون پارک ها و معابر عمومی بی تفاوت عبور می کنید شاید تصور نمی کنید این سیم های رها شده می تواند حادثه آفرین شود. برق گرفتگی یک انسان می تواند تراژدی غم انگیزی را در شهر  رقم بزند؛ همانند خیلی از حوادثی که هر چند وقت یکبار در شهر تهران و دیگر شهرها کلید می خورد و همه را بهت زده می کند.</a:t>
            </a:r>
            <a:endParaRPr lang="en-US" dirty="0" smtClean="0">
              <a:cs typeface="B Nazanin" pitchFamily="2" charset="-78"/>
            </a:endParaRPr>
          </a:p>
          <a:p>
            <a:pPr algn="r" rtl="1"/>
            <a:r>
              <a:rPr lang="ar-SA" dirty="0" smtClean="0">
                <a:cs typeface="B Nazanin" pitchFamily="2" charset="-78"/>
              </a:rPr>
              <a:t> </a:t>
            </a:r>
            <a:endParaRPr lang="en-US" dirty="0" smtClean="0">
              <a:cs typeface="B Nazanin" pitchFamily="2" charset="-78"/>
            </a:endParaRPr>
          </a:p>
          <a:p>
            <a:pPr algn="r" rtl="1"/>
            <a:r>
              <a:rPr lang="ar-SA" dirty="0" smtClean="0">
                <a:cs typeface="B Nazanin" pitchFamily="2" charset="-78"/>
              </a:rPr>
              <a:t>یکی از این حوادث تأسف انگیز، برق گرفتگی و خطر مرگ در پارک ها و معابر درون شهری است. به راحتی می توان دید سیم های فرسوده و شکننده در پارک ها و معابر رها هستند و هیچ کنترل و نظارتی بر سیم کشی و برق درون پارک ها و معابر عمومی وجود ندارد! با فرا رسیدن فصل تابستان و تعطیلی مدارس، شاهد افزایش مراجعه مردم  و خانواده ها به پارک ها هستیم. روزانه تعداد قابل توجهی از خانواده ها به همراه کودکان و نوجوانان برای گذراندن اوقات فراغت ساعتی را در میان بوته ها و گلریزهای درون پارک ها سپری می کنند.</a:t>
            </a:r>
            <a:endParaRPr lang="en-US" dirty="0" smtClean="0">
              <a:cs typeface="B Nazanin" pitchFamily="2" charset="-78"/>
            </a:endParaRPr>
          </a:p>
          <a:p>
            <a:pPr algn="r" rtl="1">
              <a:buNone/>
            </a:pP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2758\Desktop\abyari.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2758\Desktop\Safety-Swim-web2.jpg"/>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0" y="714356"/>
            <a:ext cx="9072594" cy="714380"/>
          </a:xfrm>
        </p:spPr>
        <p:txBody>
          <a:bodyPr rtlCol="0">
            <a:normAutofit fontScale="90000"/>
          </a:bodyPr>
          <a:lstStyle/>
          <a:p>
            <a:pPr algn="ctr" eaLnBrk="1" fontAlgn="auto" hangingPunct="1">
              <a:spcAft>
                <a:spcPts val="0"/>
              </a:spcAft>
              <a:defRPr/>
            </a:pPr>
            <a:r>
              <a:rPr lang="fa-IR" sz="48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cs typeface="B Nasim" pitchFamily="2" charset="-78"/>
              </a:rPr>
              <a:t>تلفن اتفاقات شبکه</a:t>
            </a:r>
            <a:endParaRPr lang="en-US" sz="48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cs typeface="B Nasim" pitchFamily="2" charset="-78"/>
            </a:endParaRPr>
          </a:p>
        </p:txBody>
      </p:sp>
      <p:sp>
        <p:nvSpPr>
          <p:cNvPr id="321540" name="Rectangle 4"/>
          <p:cNvSpPr>
            <a:spLocks noChangeArrowheads="1"/>
          </p:cNvSpPr>
          <p:nvPr/>
        </p:nvSpPr>
        <p:spPr bwMode="auto">
          <a:xfrm>
            <a:off x="500063" y="2000250"/>
            <a:ext cx="8440737" cy="1143000"/>
          </a:xfrm>
          <a:prstGeom prst="rect">
            <a:avLst/>
          </a:prstGeom>
          <a:noFill/>
          <a:ln w="9525">
            <a:noFill/>
            <a:miter lim="800000"/>
            <a:headEnd/>
            <a:tailEnd/>
          </a:ln>
          <a:effectLst/>
        </p:spPr>
        <p:txBody>
          <a:bodyPr anchor="ctr"/>
          <a:lstStyle/>
          <a:p>
            <a:pPr algn="ctr" fontAlgn="auto">
              <a:spcBef>
                <a:spcPts val="0"/>
              </a:spcBef>
              <a:spcAft>
                <a:spcPts val="0"/>
              </a:spcAft>
              <a:defRPr/>
            </a:pPr>
            <a:r>
              <a:rPr lang="fa-IR" sz="9600" b="1" dirty="0">
                <a:solidFill>
                  <a:srgbClr val="FF6699"/>
                </a:solidFill>
                <a:effectLst>
                  <a:outerShdw blurRad="38100" dist="38100" dir="2700000" algn="tl">
                    <a:srgbClr val="000000"/>
                  </a:outerShdw>
                </a:effectLst>
                <a:cs typeface="ASHN" pitchFamily="2" charset="-78"/>
              </a:rPr>
              <a:t>  121 </a:t>
            </a:r>
            <a:endParaRPr lang="en-US" sz="9600" b="1" dirty="0">
              <a:solidFill>
                <a:srgbClr val="FF6699"/>
              </a:solidFill>
              <a:effectLst>
                <a:outerShdw blurRad="38100" dist="38100" dir="2700000" algn="tl">
                  <a:srgbClr val="000000"/>
                </a:outerShdw>
              </a:effectLst>
              <a:cs typeface="ASHN" pitchFamily="2" charset="-78"/>
            </a:endParaRPr>
          </a:p>
        </p:txBody>
      </p:sp>
      <p:sp>
        <p:nvSpPr>
          <p:cNvPr id="321541" name="Rectangle 5"/>
          <p:cNvSpPr>
            <a:spLocks noChangeArrowheads="1"/>
          </p:cNvSpPr>
          <p:nvPr/>
        </p:nvSpPr>
        <p:spPr bwMode="auto">
          <a:xfrm>
            <a:off x="0" y="3786188"/>
            <a:ext cx="9086850" cy="1143000"/>
          </a:xfrm>
          <a:prstGeom prst="rect">
            <a:avLst/>
          </a:prstGeom>
          <a:noFill/>
          <a:ln w="9525">
            <a:noFill/>
            <a:miter lim="800000"/>
            <a:headEnd/>
            <a:tailEnd/>
          </a:ln>
          <a:effectLst/>
        </p:spPr>
        <p:txBody>
          <a:bodyPr anchor="ctr"/>
          <a:lstStyle/>
          <a:p>
            <a:pPr algn="ctr" fontAlgn="auto">
              <a:spcBef>
                <a:spcPts val="0"/>
              </a:spcBef>
              <a:spcAft>
                <a:spcPts val="0"/>
              </a:spcAft>
              <a:defRPr/>
            </a:pPr>
            <a:r>
              <a:rPr lang="fa-IR" sz="6000" dirty="0">
                <a:solidFill>
                  <a:schemeClr val="tx2">
                    <a:lumMod val="60000"/>
                    <a:lumOff val="40000"/>
                  </a:schemeClr>
                </a:solidFill>
                <a:effectLst>
                  <a:outerShdw blurRad="38100" dist="38100" dir="2700000" algn="tl">
                    <a:srgbClr val="000000"/>
                  </a:outerShdw>
                </a:effectLst>
                <a:cs typeface="B Nazanin" pitchFamily="2" charset="-78"/>
              </a:rPr>
              <a:t>بصورت شبانه روزی</a:t>
            </a:r>
            <a:endParaRPr lang="en-US" sz="6000" dirty="0">
              <a:solidFill>
                <a:schemeClr val="tx2">
                  <a:lumMod val="60000"/>
                  <a:lumOff val="40000"/>
                </a:schemeClr>
              </a:solidFill>
              <a:effectLst>
                <a:outerShdw blurRad="38100" dist="38100" dir="2700000" algn="tl">
                  <a:srgbClr val="000000"/>
                </a:outerShdw>
              </a:effectLst>
              <a:cs typeface="B Nazanin" pitchFamily="2" charset="-78"/>
            </a:endParaRPr>
          </a:p>
        </p:txBody>
      </p:sp>
      <p:sp>
        <p:nvSpPr>
          <p:cNvPr id="321542" name="Rectangle 6"/>
          <p:cNvSpPr>
            <a:spLocks noChangeArrowheads="1"/>
          </p:cNvSpPr>
          <p:nvPr/>
        </p:nvSpPr>
        <p:spPr bwMode="auto">
          <a:xfrm>
            <a:off x="0" y="5286375"/>
            <a:ext cx="9086850" cy="1143000"/>
          </a:xfrm>
          <a:prstGeom prst="rect">
            <a:avLst/>
          </a:prstGeom>
          <a:noFill/>
          <a:ln w="9525">
            <a:noFill/>
            <a:miter lim="800000"/>
            <a:headEnd/>
            <a:tailEnd/>
          </a:ln>
          <a:effectLst/>
        </p:spPr>
        <p:txBody>
          <a:bodyPr anchor="ctr"/>
          <a:lstStyle/>
          <a:p>
            <a:pPr algn="ctr" fontAlgn="auto">
              <a:spcBef>
                <a:spcPts val="0"/>
              </a:spcBef>
              <a:spcAft>
                <a:spcPts val="0"/>
              </a:spcAft>
              <a:defRPr/>
            </a:pPr>
            <a:r>
              <a:rPr lang="fa-IR" sz="6000" dirty="0">
                <a:solidFill>
                  <a:schemeClr val="tx2">
                    <a:lumMod val="60000"/>
                    <a:lumOff val="40000"/>
                  </a:schemeClr>
                </a:solidFill>
                <a:effectLst>
                  <a:outerShdw blurRad="38100" dist="38100" dir="2700000" algn="tl">
                    <a:srgbClr val="000000"/>
                  </a:outerShdw>
                </a:effectLst>
                <a:cs typeface="B Nazanin" pitchFamily="2" charset="-78"/>
              </a:rPr>
              <a:t>در خدمت شماست</a:t>
            </a:r>
            <a:endParaRPr lang="en-US" sz="6000" dirty="0">
              <a:solidFill>
                <a:schemeClr val="tx2">
                  <a:lumMod val="60000"/>
                  <a:lumOff val="40000"/>
                </a:schemeClr>
              </a:solidFill>
              <a:effectLst>
                <a:outerShdw blurRad="38100" dist="38100" dir="2700000" algn="tl">
                  <a:srgbClr val="000000"/>
                </a:outerShdw>
              </a:effectLst>
              <a:cs typeface="B Nazanin" pitchFamily="2" charset="-78"/>
            </a:endParaRPr>
          </a:p>
        </p:txBody>
      </p:sp>
      <p:sp>
        <p:nvSpPr>
          <p:cNvPr id="8" name="Curved Left Arrow 7"/>
          <p:cNvSpPr/>
          <p:nvPr/>
        </p:nvSpPr>
        <p:spPr>
          <a:xfrm>
            <a:off x="6357950" y="1500174"/>
            <a:ext cx="714380" cy="1285884"/>
          </a:xfrm>
          <a:prstGeom prst="curvedLeftArrow">
            <a:avLst>
              <a:gd name="adj1" fmla="val 29129"/>
              <a:gd name="adj2" fmla="val 50000"/>
              <a:gd name="adj3" fmla="val 25000"/>
            </a:avLst>
          </a:prstGeom>
          <a:ln>
            <a:solidFill>
              <a:schemeClr val="tx1"/>
            </a:solidFill>
          </a:ln>
          <a:effectLst>
            <a:outerShdw blurRad="63500" dist="25400" dir="5400000" rotWithShape="0">
              <a:srgbClr val="000000">
                <a:alpha val="43137"/>
              </a:srgbClr>
            </a:outerShdw>
            <a:reflection blurRad="6350" stA="50000" endA="300" endPos="55500" dist="101600" dir="5400000" sy="-100000" algn="bl" rotWithShape="0"/>
          </a:effectLst>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endParaRPr lang="en-US">
              <a:solidFill>
                <a:srgbClr val="00B050"/>
              </a:solidFill>
            </a:endParaRPr>
          </a:p>
        </p:txBody>
      </p:sp>
      <p:sp>
        <p:nvSpPr>
          <p:cNvPr id="9" name="Curved Left Arrow 8"/>
          <p:cNvSpPr/>
          <p:nvPr/>
        </p:nvSpPr>
        <p:spPr>
          <a:xfrm rot="11425554">
            <a:off x="2396436" y="1482759"/>
            <a:ext cx="714380" cy="1285884"/>
          </a:xfrm>
          <a:prstGeom prst="curvedLeftArrow">
            <a:avLst>
              <a:gd name="adj1" fmla="val 29129"/>
              <a:gd name="adj2" fmla="val 50000"/>
              <a:gd name="adj3" fmla="val 25000"/>
            </a:avLst>
          </a:prstGeom>
          <a:ln>
            <a:solidFill>
              <a:schemeClr val="tx1"/>
            </a:solidFill>
          </a:ln>
          <a:effectLst>
            <a:outerShdw blurRad="63500" dist="25400" dir="5400000" rotWithShape="0">
              <a:srgbClr val="000000">
                <a:alpha val="43137"/>
              </a:srgbClr>
            </a:outerShdw>
            <a:reflection blurRad="6350" stA="50000" endA="300" endPos="55500" dist="101600" dir="5400000" sy="-100000" algn="bl" rotWithShape="0"/>
          </a:effectLst>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endParaRPr lang="en-US">
              <a:solidFill>
                <a:srgbClr val="00B050"/>
              </a:solidFill>
            </a:endParaRPr>
          </a:p>
        </p:txBody>
      </p:sp>
      <p:sp>
        <p:nvSpPr>
          <p:cNvPr id="10" name="Double Bracket 9"/>
          <p:cNvSpPr/>
          <p:nvPr/>
        </p:nvSpPr>
        <p:spPr>
          <a:xfrm>
            <a:off x="857250" y="142875"/>
            <a:ext cx="7286625" cy="6357938"/>
          </a:xfrm>
          <a:prstGeom prst="bracketPair">
            <a:avLst/>
          </a:prstGeom>
          <a:ln/>
        </p:spPr>
        <p:style>
          <a:lnRef idx="3">
            <a:schemeClr val="accent2"/>
          </a:lnRef>
          <a:fillRef idx="0">
            <a:schemeClr val="accent2"/>
          </a:fillRef>
          <a:effectRef idx="2">
            <a:schemeClr val="accent2"/>
          </a:effectRef>
          <a:fontRef idx="minor">
            <a:schemeClr val="tx1"/>
          </a:fontRef>
        </p:style>
        <p:txBody>
          <a:bodyPr anchor="ctr"/>
          <a:lstStyle/>
          <a:p>
            <a:pPr algn="ctr" fontAlgn="auto">
              <a:spcBef>
                <a:spcPts val="0"/>
              </a:spcBef>
              <a:spcAft>
                <a:spcPts val="0"/>
              </a:spcAft>
              <a:defRPr/>
            </a:pPr>
            <a:endParaRPr lang="en-US">
              <a:ln w="76200">
                <a:solidFill>
                  <a:schemeClr val="tx1"/>
                </a:solidFill>
              </a:ln>
            </a:endParaRPr>
          </a:p>
        </p:txBody>
      </p:sp>
    </p:spTree>
  </p:cSld>
  <p:clrMapOvr>
    <a:masterClrMapping/>
  </p:clrMapOvr>
  <p:transition spd="slow">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path" presetSubtype="0" accel="50000" decel="50000" fill="hold" grpId="0" nodeType="clickEffect">
                                  <p:stCondLst>
                                    <p:cond delay="0"/>
                                  </p:stCondLst>
                                  <p:childTnLst>
                                    <p:animMotion origin="layout" path="M 0.10504 0.00138 C 0.10903 -0.08786 0.05903 -0.16509 -0.00798 -0.17041 C -0.07205 -0.17711 -0.13194 -0.11723 -0.13594 -0.03052 C -0.14097 0.04925 -0.09896 0.12393 -0.03889 0.12925 C 0.01597 0.13318 0.06806 0.08393 0.07205 0.00948 C 0.07604 -0.0585 0.04097 -0.12255 -0.00989 -0.12786 C -0.05694 -0.1318 -0.10104 -0.09041 -0.10399 -0.02798 C -0.10694 0.02797 -0.07899 0.08254 -0.03698 0.08531 C 0.00104 0.08925 0.03698 0.05734 0.04011 0.0067 C 0.04202 -0.03862 0.02101 -0.08255 -0.01198 -0.08509 C -0.04097 -0.08786 -0.06996 -0.06382 -0.07205 -0.02521 C -0.07396 0.00809 -0.05903 0.04 -0.03489 0.04277 C -0.01493 0.04531 0.00608 0.03075 0.00712 0.00416 C 0.00903 -0.01734 0.00104 -0.04 -0.01389 -0.04255 C -0.02604 -0.04255 -0.03802 -0.03723 -0.03993 -0.02266 C -0.04097 -0.01318 -0.03889 -0.00393 -0.03298 3.52601E-6 C -0.03003 0.00138 -0.02795 0.00138 -0.025 3.52601E-6 " pathEditMode="relative" rAng="0" ptsTypes="fffffffffffffffff">
                                      <p:cBhvr>
                                        <p:cTn id="6" dur="1000" fill="hold"/>
                                        <p:tgtEl>
                                          <p:spTgt spid="321540"/>
                                        </p:tgtEl>
                                        <p:attrNameLst>
                                          <p:attrName>ppt_x</p:attrName>
                                          <p:attrName>ppt_y</p:attrName>
                                        </p:attrNameLst>
                                      </p:cBhvr>
                                      <p:rCtr x="-121"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4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rtl="1">
              <a:buNone/>
            </a:pPr>
            <a:r>
              <a:rPr lang="en-US" sz="3600" dirty="0" smtClean="0">
                <a:cs typeface="B Nazanin" pitchFamily="2" charset="-78"/>
              </a:rPr>
              <a:t> </a:t>
            </a:r>
            <a:r>
              <a:rPr lang="fa-IR" sz="3600" dirty="0" smtClean="0">
                <a:cs typeface="B Nazanin" pitchFamily="2" charset="-78"/>
              </a:rPr>
              <a:t>سامانه پیام کوتاه 10001000121 پل ارتباطی شهروندان و شرکت توزیع نیروی برق استان مرکزی میباشد. </a:t>
            </a:r>
            <a:endParaRPr lang="en-US" sz="3600" dirty="0">
              <a:cs typeface="B Nazanin" pitchFamily="2" charset="-78"/>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fa-IR" dirty="0" smtClean="0"/>
              <a:t> </a:t>
            </a:r>
            <a:r>
              <a:rPr lang="fa-IR" sz="4000" dirty="0" smtClean="0">
                <a:cs typeface="B Nazanin" pitchFamily="2" charset="-78"/>
              </a:rPr>
              <a:t>دفتر ایمنی وکنترل ضایعات شرکت توزیع نیروی برق استان مرکزی آمادگی خود را جهت برگزاری آموزشهای ایمنی برق به همه ذینفعان(ادرات -ارگانها – سازمانهاو...) اعلام میدارد</a:t>
            </a:r>
            <a:r>
              <a:rPr lang="fa-IR" dirty="0" smtClean="0"/>
              <a:t>.</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3"/>
          <p:cNvSpPr>
            <a:spLocks noGrp="1"/>
          </p:cNvSpPr>
          <p:nvPr>
            <p:ph idx="1"/>
          </p:nvPr>
        </p:nvSpPr>
        <p:spPr/>
        <p:txBody>
          <a:bodyPr/>
          <a:lstStyle/>
          <a:p>
            <a:pPr>
              <a:buFont typeface="Wingdings 2" pitchFamily="18" charset="2"/>
              <a:buNone/>
            </a:pPr>
            <a:r>
              <a:rPr lang="en-US" smtClean="0"/>
              <a:t> </a:t>
            </a:r>
          </a:p>
        </p:txBody>
      </p:sp>
      <p:sp>
        <p:nvSpPr>
          <p:cNvPr id="5" name="Content Placeholder 2"/>
          <p:cNvSpPr txBox="1">
            <a:spLocks/>
          </p:cNvSpPr>
          <p:nvPr/>
        </p:nvSpPr>
        <p:spPr bwMode="auto">
          <a:xfrm>
            <a:off x="500063" y="714375"/>
            <a:ext cx="8215312" cy="6143625"/>
          </a:xfrm>
          <a:prstGeom prst="rect">
            <a:avLst/>
          </a:prstGeom>
          <a:noFill/>
          <a:ln w="9525">
            <a:noFill/>
            <a:miter lim="800000"/>
            <a:headEnd/>
            <a:tailEnd/>
          </a:ln>
        </p:spPr>
        <p:txBody>
          <a:bodyPr/>
          <a:lstStyle/>
          <a:p>
            <a:pPr marL="365125" indent="-282575" algn="just" rtl="1">
              <a:spcBef>
                <a:spcPts val="600"/>
              </a:spcBef>
              <a:buClr>
                <a:schemeClr val="accent1"/>
              </a:buClr>
              <a:buSzPct val="80000"/>
              <a:buFont typeface="Wingdings 2" pitchFamily="18" charset="2"/>
              <a:buChar char=""/>
              <a:defRPr/>
            </a:pPr>
            <a:r>
              <a:rPr lang="fa-IR" altLang="fa-IR" sz="2000" dirty="0">
                <a:latin typeface="+mn-lt"/>
                <a:cs typeface="B Nazanin" pitchFamily="2" charset="-78"/>
              </a:rPr>
              <a:t>د</a:t>
            </a:r>
            <a:r>
              <a:rPr lang="fa-IR" altLang="fa-IR" sz="2000" b="1" dirty="0">
                <a:latin typeface="+mn-lt"/>
                <a:cs typeface="B Nazanin" pitchFamily="2" charset="-78"/>
              </a:rPr>
              <a:t>ر سال 93 تعداد 7 نفر در استان مرکزی  در اثر برقگرفتگی فوت شده اند. درصد آمار مرگ ومیر مربوط به برقگرفتگی در استان 1.01درصد کل کشور میباشد.</a:t>
            </a:r>
          </a:p>
          <a:p>
            <a:pPr marL="365125" indent="-282575" algn="just" rtl="1">
              <a:spcBef>
                <a:spcPts val="600"/>
              </a:spcBef>
              <a:buClr>
                <a:schemeClr val="accent1"/>
              </a:buClr>
              <a:buSzPct val="80000"/>
              <a:buFont typeface="Wingdings 2" pitchFamily="18" charset="2"/>
              <a:buNone/>
              <a:defRPr/>
            </a:pPr>
            <a:endParaRPr lang="fa-IR" altLang="fa-IR" sz="2000" b="1" dirty="0">
              <a:latin typeface="+mn-lt"/>
              <a:cs typeface="B Nazanin" pitchFamily="2" charset="-78"/>
            </a:endParaRPr>
          </a:p>
          <a:p>
            <a:pPr marL="365125" indent="-282575" algn="just" rtl="1">
              <a:spcBef>
                <a:spcPts val="600"/>
              </a:spcBef>
              <a:buClr>
                <a:schemeClr val="accent1"/>
              </a:buClr>
              <a:buSzPct val="80000"/>
              <a:buFont typeface="Wingdings 2" pitchFamily="18" charset="2"/>
              <a:buChar char=""/>
              <a:defRPr/>
            </a:pPr>
            <a:r>
              <a:rPr lang="fa-IR" altLang="fa-IR" sz="2000" b="1" dirty="0">
                <a:latin typeface="+mn-lt"/>
                <a:cs typeface="B Nazanin" pitchFamily="2" charset="-78"/>
              </a:rPr>
              <a:t>در سال 93 تعداد 14  نفر در استان مرکزی در اثر برقگرفتگی دچار آسیب و عوارض ناشی از برقگرفتگی شده اند.که این مقدار0.35 درصد مصدومین ناشی از برقگرفتگی کل کشور میباشد. </a:t>
            </a:r>
          </a:p>
          <a:p>
            <a:pPr marL="365125" indent="-282575" algn="just" rtl="1">
              <a:spcBef>
                <a:spcPts val="600"/>
              </a:spcBef>
              <a:buClr>
                <a:schemeClr val="accent1"/>
              </a:buClr>
              <a:buSzPct val="80000"/>
              <a:buFont typeface="Wingdings 2" pitchFamily="18" charset="2"/>
              <a:buNone/>
              <a:defRPr/>
            </a:pPr>
            <a:endParaRPr lang="fa-IR" altLang="fa-IR" sz="2000" b="1" dirty="0">
              <a:latin typeface="+mn-lt"/>
              <a:cs typeface="B Nazanin" pitchFamily="2" charset="-78"/>
            </a:endParaRPr>
          </a:p>
          <a:p>
            <a:pPr marL="365125" indent="-282575" algn="just" rtl="1">
              <a:spcBef>
                <a:spcPts val="600"/>
              </a:spcBef>
              <a:buClr>
                <a:schemeClr val="accent1"/>
              </a:buClr>
              <a:buSzPct val="80000"/>
              <a:buFont typeface="Wingdings 2" pitchFamily="18" charset="2"/>
              <a:buChar char=""/>
              <a:defRPr/>
            </a:pPr>
            <a:r>
              <a:rPr lang="fa-IR" altLang="fa-IR" sz="2000" b="1" dirty="0">
                <a:latin typeface="+mn-lt"/>
                <a:cs typeface="B Nazanin" pitchFamily="2" charset="-78"/>
              </a:rPr>
              <a:t>سرانه حوادث برقگرفتگی در کل کشور (با جمعیت حدود 77 میلیون نفر) ، 6 نفر به ازای هر 100000نفر میباشد.  </a:t>
            </a:r>
          </a:p>
          <a:p>
            <a:pPr marL="365125" indent="-282575" algn="just" rtl="1">
              <a:spcBef>
                <a:spcPts val="600"/>
              </a:spcBef>
              <a:buClr>
                <a:schemeClr val="accent1"/>
              </a:buClr>
              <a:buSzPct val="80000"/>
              <a:buFont typeface="Wingdings 2" pitchFamily="18" charset="2"/>
              <a:buNone/>
              <a:defRPr/>
            </a:pPr>
            <a:endParaRPr lang="fa-IR" altLang="fa-IR" sz="2000" b="1" dirty="0">
              <a:latin typeface="+mn-lt"/>
              <a:cs typeface="B Nazanin" pitchFamily="2" charset="-78"/>
            </a:endParaRPr>
          </a:p>
          <a:p>
            <a:pPr marL="365125" indent="-282575" algn="just" rtl="1">
              <a:spcBef>
                <a:spcPts val="600"/>
              </a:spcBef>
              <a:buClr>
                <a:schemeClr val="accent1"/>
              </a:buClr>
              <a:buSzPct val="80000"/>
              <a:buFont typeface="Wingdings 2" pitchFamily="18" charset="2"/>
              <a:buChar char=""/>
              <a:defRPr/>
            </a:pPr>
            <a:r>
              <a:rPr lang="fa-IR" altLang="fa-IR" sz="2000" b="1" dirty="0">
                <a:latin typeface="+mn-lt"/>
                <a:cs typeface="B Nazanin" pitchFamily="2" charset="-78"/>
              </a:rPr>
              <a:t> سرانه حوادث برقگرفتگی در کل استان (با جمعیت حدود 1.5 میلیون نفر)، 1 نفر به ازای هر 100000 نفر میباشد.</a:t>
            </a:r>
          </a:p>
          <a:p>
            <a:pPr marL="365125" indent="-282575" algn="just" rtl="1">
              <a:spcBef>
                <a:spcPts val="600"/>
              </a:spcBef>
              <a:buClr>
                <a:schemeClr val="accent1"/>
              </a:buClr>
              <a:buSzPct val="80000"/>
              <a:buFont typeface="Wingdings 2" pitchFamily="18" charset="2"/>
              <a:buNone/>
              <a:defRPr/>
            </a:pPr>
            <a:endParaRPr lang="fa-IR" altLang="fa-IR" sz="2000" b="1" dirty="0">
              <a:latin typeface="+mn-lt"/>
              <a:cs typeface="B Nazanin" pitchFamily="2" charset="-78"/>
            </a:endParaRPr>
          </a:p>
          <a:p>
            <a:pPr marL="365125" indent="-282575" algn="just" rtl="1">
              <a:spcBef>
                <a:spcPts val="600"/>
              </a:spcBef>
              <a:buClr>
                <a:schemeClr val="accent1"/>
              </a:buClr>
              <a:buSzPct val="80000"/>
              <a:buFont typeface="Wingdings 2" pitchFamily="18" charset="2"/>
              <a:buChar char=""/>
              <a:defRPr/>
            </a:pPr>
            <a:r>
              <a:rPr lang="fa-IR" altLang="fa-IR" sz="2000" b="1" dirty="0">
                <a:latin typeface="+mn-lt"/>
                <a:cs typeface="B Nazanin" pitchFamily="2" charset="-78"/>
              </a:rPr>
              <a:t>سالانه به طور متوسط 650 نفر در اثر برقگرفتگی در کشور فوت می شوند (هر روز دو نفر)</a:t>
            </a:r>
          </a:p>
          <a:p>
            <a:pPr marL="82550" algn="just" rtl="1">
              <a:spcBef>
                <a:spcPts val="600"/>
              </a:spcBef>
              <a:buClr>
                <a:schemeClr val="accent1"/>
              </a:buClr>
              <a:buSzPct val="80000"/>
              <a:buFont typeface="Wingdings 2" pitchFamily="18" charset="2"/>
              <a:buNone/>
              <a:defRPr/>
            </a:pPr>
            <a:endParaRPr lang="fa-IR" altLang="fa-IR" sz="1600" b="1" dirty="0">
              <a:latin typeface="+mn-lt"/>
              <a:cs typeface="B Nazanin" pitchFamily="2" charset="-78"/>
            </a:endParaRPr>
          </a:p>
          <a:p>
            <a:pPr marL="365125" indent="-282575" algn="just" rtl="1">
              <a:spcBef>
                <a:spcPts val="600"/>
              </a:spcBef>
              <a:buClr>
                <a:schemeClr val="accent1"/>
              </a:buClr>
              <a:buSzPct val="80000"/>
              <a:buFont typeface="Wingdings 2" pitchFamily="18" charset="2"/>
              <a:buChar char=""/>
              <a:defRPr/>
            </a:pPr>
            <a:r>
              <a:rPr lang="fa-IR" altLang="fa-IR" sz="2000" b="1" dirty="0">
                <a:latin typeface="+mn-lt"/>
                <a:cs typeface="B Nazanin" pitchFamily="2" charset="-78"/>
              </a:rPr>
              <a:t>به ازای هر مورد فوت ناشی از برقگرفتگی، 6 مورد برقگرفتگی منجر به عوارض جدی رخ می دهد. اعم از قطع نخاع، نقص عضو، سوختگی شدید و ...</a:t>
            </a:r>
            <a:endParaRPr lang="en-US" altLang="fa-IR" sz="2000" b="1" dirty="0">
              <a:latin typeface="+mn-lt"/>
              <a:cs typeface="B Nazanin" pitchFamily="2" charset="-78"/>
            </a:endParaRPr>
          </a:p>
        </p:txBody>
      </p:sp>
    </p:spTree>
  </p:cSld>
  <p:clrMapOvr>
    <a:masterClrMapping/>
  </p:clrMapOvr>
  <p:transition>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 calcmode="lin" valueType="num">
                                      <p:cBhvr additive="base">
                                        <p:cTn id="3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 calcmode="lin" valueType="num">
                                      <p:cBhvr additive="base">
                                        <p:cTn id="37"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9360237">
            <a:off x="661636" y="2317194"/>
            <a:ext cx="7871064" cy="2169825"/>
          </a:xfrm>
          <a:prstGeom prst="rect">
            <a:avLst/>
          </a:prstGeom>
          <a:solidFill>
            <a:schemeClr val="tx2">
              <a:lumMod val="60000"/>
              <a:lumOff val="40000"/>
            </a:schemeClr>
          </a:solidFill>
        </p:spPr>
        <p:txBody>
          <a:bodyPr>
            <a:spAutoFit/>
          </a:bodyPr>
          <a:lstStyle/>
          <a:p>
            <a:pPr algn="ctr" fontAlgn="auto">
              <a:spcBef>
                <a:spcPts val="0"/>
              </a:spcBef>
              <a:spcAft>
                <a:spcPts val="0"/>
              </a:spcAft>
              <a:defRPr/>
            </a:pPr>
            <a:r>
              <a:rPr lang="fa-IR" sz="4100" b="1" dirty="0">
                <a:ln w="12700">
                  <a:solidFill>
                    <a:schemeClr val="tx2">
                      <a:satMod val="155000"/>
                    </a:schemeClr>
                  </a:solidFill>
                  <a:prstDash val="solid"/>
                </a:ln>
                <a:solidFill>
                  <a:schemeClr val="bg1">
                    <a:lumMod val="50000"/>
                  </a:schemeClr>
                </a:solidFill>
                <a:effectLst>
                  <a:outerShdw blurRad="41275" dist="20320" dir="1800000" algn="tl" rotWithShape="0">
                    <a:srgbClr val="000000">
                      <a:alpha val="40000"/>
                    </a:srgbClr>
                  </a:outerShdw>
                </a:effectLst>
                <a:latin typeface="+mn-lt"/>
                <a:cs typeface="B Nazanin" pitchFamily="2" charset="-78"/>
              </a:rPr>
              <a:t>اگر بینی که نابینا </a:t>
            </a:r>
            <a:r>
              <a:rPr lang="ar-SA" sz="4100" b="1" dirty="0">
                <a:ln w="12700">
                  <a:solidFill>
                    <a:schemeClr val="tx2">
                      <a:satMod val="155000"/>
                    </a:schemeClr>
                  </a:solidFill>
                  <a:prstDash val="solid"/>
                </a:ln>
                <a:solidFill>
                  <a:schemeClr val="bg1">
                    <a:lumMod val="50000"/>
                  </a:schemeClr>
                </a:solidFill>
                <a:effectLst>
                  <a:outerShdw blurRad="41275" dist="20320" dir="1800000" algn="tl" rotWithShape="0">
                    <a:srgbClr val="000000">
                      <a:alpha val="40000"/>
                    </a:srgbClr>
                  </a:outerShdw>
                </a:effectLst>
                <a:latin typeface="+mn-lt"/>
                <a:cs typeface="B Nazanin" pitchFamily="2" charset="-78"/>
              </a:rPr>
              <a:t>به</a:t>
            </a:r>
            <a:r>
              <a:rPr lang="fa-IR" sz="4100" b="1" dirty="0">
                <a:ln w="12700">
                  <a:solidFill>
                    <a:schemeClr val="tx2">
                      <a:satMod val="155000"/>
                    </a:schemeClr>
                  </a:solidFill>
                  <a:prstDash val="solid"/>
                </a:ln>
                <a:solidFill>
                  <a:schemeClr val="bg1">
                    <a:lumMod val="50000"/>
                  </a:schemeClr>
                </a:solidFill>
                <a:effectLst>
                  <a:outerShdw blurRad="41275" dist="20320" dir="1800000" algn="tl" rotWithShape="0">
                    <a:srgbClr val="000000">
                      <a:alpha val="40000"/>
                    </a:srgbClr>
                  </a:outerShdw>
                </a:effectLst>
                <a:latin typeface="+mn-lt"/>
                <a:cs typeface="B Nazanin" pitchFamily="2" charset="-78"/>
              </a:rPr>
              <a:t> چاه است</a:t>
            </a:r>
          </a:p>
          <a:p>
            <a:pPr algn="ctr" fontAlgn="auto">
              <a:spcBef>
                <a:spcPts val="0"/>
              </a:spcBef>
              <a:spcAft>
                <a:spcPts val="0"/>
              </a:spcAft>
              <a:defRPr/>
            </a:pPr>
            <a:endParaRPr lang="fa-IR" sz="4100" b="1" dirty="0">
              <a:ln w="12700">
                <a:solidFill>
                  <a:schemeClr val="tx2">
                    <a:satMod val="155000"/>
                  </a:schemeClr>
                </a:solidFill>
                <a:prstDash val="solid"/>
              </a:ln>
              <a:solidFill>
                <a:schemeClr val="bg1">
                  <a:lumMod val="50000"/>
                </a:schemeClr>
              </a:solidFill>
              <a:effectLst>
                <a:outerShdw blurRad="41275" dist="20320" dir="1800000" algn="tl" rotWithShape="0">
                  <a:srgbClr val="000000">
                    <a:alpha val="40000"/>
                  </a:srgbClr>
                </a:outerShdw>
              </a:effectLst>
              <a:latin typeface="+mn-lt"/>
              <a:cs typeface="B Nazanin" pitchFamily="2" charset="-78"/>
            </a:endParaRPr>
          </a:p>
          <a:p>
            <a:pPr algn="ctr" fontAlgn="auto">
              <a:spcBef>
                <a:spcPts val="0"/>
              </a:spcBef>
              <a:spcAft>
                <a:spcPts val="0"/>
              </a:spcAft>
              <a:defRPr/>
            </a:pPr>
            <a:endParaRPr lang="fa-IR" sz="1200" b="1" dirty="0">
              <a:ln w="12700">
                <a:solidFill>
                  <a:schemeClr val="tx2">
                    <a:satMod val="155000"/>
                  </a:schemeClr>
                </a:solidFill>
                <a:prstDash val="solid"/>
              </a:ln>
              <a:solidFill>
                <a:schemeClr val="bg1">
                  <a:lumMod val="50000"/>
                </a:schemeClr>
              </a:solidFill>
              <a:effectLst>
                <a:outerShdw blurRad="41275" dist="20320" dir="1800000" algn="tl" rotWithShape="0">
                  <a:srgbClr val="000000">
                    <a:alpha val="40000"/>
                  </a:srgbClr>
                </a:outerShdw>
              </a:effectLst>
              <a:latin typeface="+mn-lt"/>
              <a:cs typeface="B Nazanin" pitchFamily="2" charset="-78"/>
            </a:endParaRPr>
          </a:p>
          <a:p>
            <a:pPr algn="ctr" fontAlgn="auto">
              <a:spcBef>
                <a:spcPts val="0"/>
              </a:spcBef>
              <a:spcAft>
                <a:spcPts val="0"/>
              </a:spcAft>
              <a:defRPr/>
            </a:pPr>
            <a:r>
              <a:rPr lang="fa-IR" sz="4100" b="1" dirty="0">
                <a:ln w="12700">
                  <a:solidFill>
                    <a:schemeClr val="tx2">
                      <a:satMod val="155000"/>
                    </a:schemeClr>
                  </a:solidFill>
                  <a:prstDash val="solid"/>
                </a:ln>
                <a:solidFill>
                  <a:schemeClr val="bg1">
                    <a:lumMod val="50000"/>
                  </a:schemeClr>
                </a:solidFill>
                <a:effectLst>
                  <a:outerShdw blurRad="41275" dist="20320" dir="1800000" algn="tl" rotWithShape="0">
                    <a:srgbClr val="000000">
                      <a:alpha val="40000"/>
                    </a:srgbClr>
                  </a:outerShdw>
                </a:effectLst>
                <a:latin typeface="+mn-lt"/>
                <a:cs typeface="B Nazanin" pitchFamily="2" charset="-78"/>
              </a:rPr>
              <a:t>اگر خاموش بنشینی گناه است</a:t>
            </a:r>
            <a:endParaRPr lang="en-US" sz="4100" b="1" dirty="0">
              <a:ln w="12700">
                <a:solidFill>
                  <a:schemeClr val="tx2">
                    <a:satMod val="155000"/>
                  </a:schemeClr>
                </a:solidFill>
                <a:prstDash val="solid"/>
              </a:ln>
              <a:solidFill>
                <a:schemeClr val="bg1">
                  <a:lumMod val="50000"/>
                </a:schemeClr>
              </a:solidFill>
              <a:effectLst>
                <a:outerShdw blurRad="41275" dist="20320" dir="1800000" algn="tl" rotWithShape="0">
                  <a:srgbClr val="000000">
                    <a:alpha val="40000"/>
                  </a:srgbClr>
                </a:outerShdw>
              </a:effectLst>
              <a:latin typeface="+mn-lt"/>
              <a:cs typeface="B Nazanin" pitchFamily="2" charset="-78"/>
            </a:endParaRPr>
          </a:p>
        </p:txBody>
      </p:sp>
      <p:sp>
        <p:nvSpPr>
          <p:cNvPr id="6" name="Half Frame 5"/>
          <p:cNvSpPr/>
          <p:nvPr/>
        </p:nvSpPr>
        <p:spPr>
          <a:xfrm rot="10800000">
            <a:off x="7057846" y="0"/>
            <a:ext cx="2071671" cy="6858024"/>
          </a:xfrm>
          <a:prstGeom prst="halfFrame">
            <a:avLst>
              <a:gd name="adj1" fmla="val 22304"/>
              <a:gd name="adj2" fmla="val 33333"/>
            </a:avLst>
          </a:prstGeom>
          <a:ln/>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7" name="Half Frame 6"/>
          <p:cNvSpPr/>
          <p:nvPr/>
        </p:nvSpPr>
        <p:spPr>
          <a:xfrm>
            <a:off x="0" y="0"/>
            <a:ext cx="2071688" cy="6858000"/>
          </a:xfrm>
          <a:prstGeom prst="halfFrame">
            <a:avLst>
              <a:gd name="adj1" fmla="val 22304"/>
              <a:gd name="adj2" fmla="val 33333"/>
            </a:avLst>
          </a:prstGeom>
          <a:ln/>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right)">
                                      <p:cBhvr>
                                        <p:cTn id="7" dur="500"/>
                                        <p:tgtEl>
                                          <p:spTgt spid="4">
                                            <p:bg/>
                                          </p:spTgt>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right)">
                                      <p:cBhvr>
                                        <p:cTn id="10" dur="500"/>
                                        <p:tgtEl>
                                          <p:spTgt spid="4">
                                            <p:txEl>
                                              <p:pRg st="0" end="0"/>
                                            </p:txEl>
                                          </p:spTgt>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wipe(right)">
                                      <p:cBhvr>
                                        <p:cTn id="1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1745</TotalTime>
  <Words>2535</Words>
  <Application>Microsoft Office PowerPoint</Application>
  <PresentationFormat>On-screen Show (4:3)</PresentationFormat>
  <Paragraphs>182</Paragraphs>
  <Slides>90</Slides>
  <Notes>2</Notes>
  <HiddenSlides>0</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Office Theme</vt:lpstr>
      <vt:lpstr>Slide 1</vt:lpstr>
      <vt:lpstr>Slide 2</vt:lpstr>
      <vt:lpstr>Slide 3</vt:lpstr>
      <vt:lpstr>Slide 4</vt:lpstr>
      <vt:lpstr> </vt:lpstr>
      <vt:lpstr>Slide 6</vt:lpstr>
      <vt:lpstr>Slide 7</vt:lpstr>
      <vt:lpstr>Slide 8</vt:lpstr>
      <vt:lpstr>Slide 9</vt:lpstr>
      <vt:lpstr>Slide 10</vt:lpstr>
      <vt:lpstr>Slide 11</vt:lpstr>
      <vt:lpstr>دسته بندی غالب افرادی که دچار حادثه برقگرفتگی می شوند</vt:lpstr>
      <vt:lpstr>Slide 13</vt:lpstr>
      <vt:lpstr>تصاویری از حادثه دیدگان</vt:lpstr>
      <vt:lpstr>Slide 15</vt:lpstr>
      <vt:lpstr>Slide 16</vt:lpstr>
      <vt:lpstr>Slide 17</vt:lpstr>
      <vt:lpstr>Slide 18</vt:lpstr>
      <vt:lpstr>Slide 19</vt:lpstr>
      <vt:lpstr>Slide 20</vt:lpstr>
      <vt:lpstr>Slide 21</vt:lpstr>
      <vt:lpstr>انواع شبکه های توزیع</vt:lpstr>
      <vt:lpstr>Slide 23</vt:lpstr>
      <vt:lpstr>فاصله مجاز از سیمهای برق</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تجاوز به حريم شبكه برق هنگام نصب تابلوبرروي لبه پشت بام  توسط پيمانكار </vt:lpstr>
      <vt:lpstr>کبوتر، جان جوان 22 ساله شوشی را گرفت </vt:lpstr>
      <vt:lpstr>شرح حادثه</vt:lpstr>
      <vt:lpstr>Slide 47</vt:lpstr>
      <vt:lpstr>شرح حادثه</vt:lpstr>
      <vt:lpstr>Slide 49</vt:lpstr>
      <vt:lpstr>شرح حادثه</vt:lpstr>
      <vt:lpstr>Slide 51</vt:lpstr>
      <vt:lpstr>خطر در زمان حفاري</vt:lpstr>
      <vt:lpstr>برق گرفتگي هنگام نصب آنتن تلويزيون برخورد میله فلزی آنتن به شبکه برق</vt:lpstr>
      <vt:lpstr>در تاریخ 90/12/20 آقای عبدالرضا میرزایی 32 ساله بدلیل اقدام به وصل غیر مجاز برق دچار برقگرفتگی می شود.</vt:lpstr>
      <vt:lpstr>در تاریخ 92/7/10 علی رهجو 30 ساله و محسن صیفوری 32 ساله  در حین جمع آوری داربست از محل،  یکی از لوله ها وارد حوزه شبکه 20 شده و چون آقای رهجو  با در دست داشتن لوله در مسیر تخلیه قرار می گیرد دچار حادثه می شوند و بالای داربست گیر کرده  و خوشبختانه سقوط نکردند و همچنین آقای صیفوری که از شدت جراحت کمتری برخوردار است انتهای  لوله را در داخل ساختمان در دست داشتند که باز هم باعث پرت شدن ایشان به قسمت انتهایی ساختمان شده است!</vt:lpstr>
      <vt:lpstr>در آیین تاسوعای حسینی در مسجدسلیمان  ۴ جوان حین جابجایی علم عزاداری بر اثر برق‌گرفتگی کشته و زخمی شدند</vt:lpstr>
      <vt:lpstr>کاشان: فوت یک جوان هنگام آذین‌بندی نیمه شعبان</vt:lpstr>
      <vt:lpstr> استفاده كودك از لوله جهت برداشتن بادبادك گير كرده دردرخت درهنگام بارندگي وبرق گرفتگي وي</vt:lpstr>
      <vt:lpstr>علیرغم قرار گرفتن ساختمان  در حریم شبکه 20kv در یک خیابان ، که متأسفانه مالک به اخطارهای صادره قبلی اداره برق توجه نکرده و اقدام به ساخت طبقه دوم در مجاورت شبکه 20kv نموده و استادکار بنا که در لبه پشت بام طبقه دوم قرار گرفته ناگهان بلوک سقفی زیر پایش شکسته و تعادل وی بهم می خورد و از هادی شبکه بعنوان کمک استفاده تا سقوط نکند غافل از اینکه لحظه تماس دچار برقگرفتگی و سقوط می گردد.</vt:lpstr>
      <vt:lpstr>حادثه برق گرفتگی یک کارگر 20 ساله  درحین جوشکاری اسکلت فلزی وتجاوز به حريم برق</vt:lpstr>
      <vt:lpstr>Slide 61</vt:lpstr>
      <vt:lpstr>Slide 62</vt:lpstr>
      <vt:lpstr>حادثه برق گرفتگی  راننده کامیون ده چرخ </vt:lpstr>
      <vt:lpstr>Slide 64</vt:lpstr>
      <vt:lpstr>Slide 65</vt:lpstr>
      <vt:lpstr>Slide 66</vt:lpstr>
      <vt:lpstr>کارفرمایان محترم</vt:lpstr>
      <vt:lpstr>Slide 68</vt:lpstr>
      <vt:lpstr>Slide 69</vt:lpstr>
      <vt:lpstr>Slide 70</vt:lpstr>
      <vt:lpstr>Slide 71</vt:lpstr>
      <vt:lpstr>Slide 72</vt:lpstr>
      <vt:lpstr>در صورت برخورد خودرو با خطوط  هوایی برق چه باید کرد </vt:lpstr>
      <vt:lpstr>از آن جا که خودرو ، فلزی و هادی برق است، سرتاسر آن ولتاژی برابر با ولتاژ خط برق ایجاد می گردد و افراد نیز همانند پرندگان روی سیم برق هستند. افراد داخل خودرو تا وقتی که خودرو را ترک نکنند، مصدومنمی شوند. کارگری که روی زمین ایستاده و خودرو را لمس میکند ممکن است دچار شوک جدی شود این حالت درست مانند لمس کردن خطوط برق بدون عایق در شرایطی است که روی زمین ایستاده اید .برای جرثقیل یا وسیله نقلیه اینکه تایرهای لاستیکی داشته باشند یا نه تفاوت زیادی نمی کند، چرا که ولتاژ بالا هم به واسطه جرقه از سطح جرثقیل و هم از طریق خود تایر به زمین تخلیه می شود. </vt:lpstr>
      <vt:lpstr>Slide 75</vt:lpstr>
      <vt:lpstr>Slide 76</vt:lpstr>
      <vt:lpstr>در صورت امکان از خودرو خارج نشوید ولی اگر به دلایلی از جمله حریق مجبور به ترک خودرو هستید، بصورت زیر از خودرو خارج شوید.</vt:lpstr>
      <vt:lpstr>Slide 78</vt:lpstr>
      <vt:lpstr>Slide 79</vt:lpstr>
      <vt:lpstr>Slide 80</vt:lpstr>
      <vt:lpstr>Slide 81</vt:lpstr>
      <vt:lpstr>آبیاری های خطرناک در مجاورت شبکه های برق </vt:lpstr>
      <vt:lpstr>Slide 83</vt:lpstr>
      <vt:lpstr>تراژدی غم انگیز در پارک ها و معابر عمومی </vt:lpstr>
      <vt:lpstr>Slide 85</vt:lpstr>
      <vt:lpstr>Slide 86</vt:lpstr>
      <vt:lpstr>تلفن اتفاقات شبکه</vt:lpstr>
      <vt:lpstr>Slide 88</vt:lpstr>
      <vt:lpstr>Slide 89</vt:lpstr>
      <vt:lpstr>Slide 90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سینا صفری</dc:creator>
  <cp:lastModifiedBy>2758</cp:lastModifiedBy>
  <cp:revision>427</cp:revision>
  <dcterms:created xsi:type="dcterms:W3CDTF">2015-05-08T12:45:58Z</dcterms:created>
  <dcterms:modified xsi:type="dcterms:W3CDTF">2015-12-30T10:27:02Z</dcterms:modified>
</cp:coreProperties>
</file>